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" panose="020B0604020202020204" charset="0"/>
      <p:regular r:id="rId15"/>
    </p:embeddedFont>
    <p:embeddedFont>
      <p:font typeface="Proxima Nova Bold" panose="020B0604020202020204" charset="0"/>
      <p:regular r:id="rId16"/>
    </p:embeddedFont>
    <p:embeddedFont>
      <p:font typeface="Roca Two" panose="020B0604020202020204" charset="-18"/>
      <p:regular r:id="rId17"/>
    </p:embeddedFont>
    <p:embeddedFont>
      <p:font typeface="Roca Two Bold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32" y="520652"/>
            <a:ext cx="7418174" cy="5563631"/>
          </a:xfrm>
          <a:custGeom>
            <a:avLst/>
            <a:gdLst/>
            <a:ahLst/>
            <a:cxnLst/>
            <a:rect l="l" t="t" r="r" b="b"/>
            <a:pathLst>
              <a:path w="7418174" h="5563631">
                <a:moveTo>
                  <a:pt x="0" y="0"/>
                </a:moveTo>
                <a:lnTo>
                  <a:pt x="7418174" y="0"/>
                </a:lnTo>
                <a:lnTo>
                  <a:pt x="7418174" y="5563631"/>
                </a:lnTo>
                <a:lnTo>
                  <a:pt x="0" y="5563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8358854" y="5344647"/>
            <a:ext cx="8900446" cy="4637223"/>
            <a:chOff x="0" y="0"/>
            <a:chExt cx="2344150" cy="12213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4151" cy="1221326"/>
            </a:xfrm>
            <a:custGeom>
              <a:avLst/>
              <a:gdLst/>
              <a:ahLst/>
              <a:cxnLst/>
              <a:rect l="l" t="t" r="r" b="b"/>
              <a:pathLst>
                <a:path w="2344151" h="1221326">
                  <a:moveTo>
                    <a:pt x="0" y="0"/>
                  </a:moveTo>
                  <a:lnTo>
                    <a:pt x="2344151" y="0"/>
                  </a:lnTo>
                  <a:lnTo>
                    <a:pt x="2344151" y="1221326"/>
                  </a:lnTo>
                  <a:lnTo>
                    <a:pt x="0" y="1221326"/>
                  </a:lnTo>
                  <a:close/>
                </a:path>
              </a:pathLst>
            </a:custGeom>
            <a:solidFill>
              <a:srgbClr val="000000">
                <a:alpha val="57647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44150" cy="1259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66502" y="6423942"/>
            <a:ext cx="788515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cs-CZ" sz="6496" b="1" dirty="0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OUR ADVENTURE IN GERMANY</a:t>
            </a:r>
            <a:endParaRPr lang="en-US" sz="6496" b="1" dirty="0">
              <a:solidFill>
                <a:srgbClr val="FFFFFF"/>
              </a:solidFill>
              <a:latin typeface="Roca Two Bold"/>
              <a:ea typeface="Roca Two Bold"/>
              <a:cs typeface="Roca Two Bold"/>
              <a:sym typeface="Roca Tw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0225" y="7944557"/>
            <a:ext cx="6100766" cy="42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spc="1037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STELA A</a:t>
            </a:r>
            <a:r>
              <a:rPr lang="cs-CZ" sz="2599" b="1" spc="1037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ND</a:t>
            </a:r>
            <a:r>
              <a:rPr lang="en-US" sz="2599" b="1" spc="1037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ANEŽKA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81959" y="2503351"/>
            <a:ext cx="8277341" cy="45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cs-CZ" sz="2799" spc="428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SHORT-TERM MOBILITY - </a:t>
            </a:r>
            <a:r>
              <a:rPr lang="en-US" sz="2799" spc="428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ERASMUS+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183BEB9-CAED-473B-A392-9AA05831F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57" y="300613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1251" y="869994"/>
            <a:ext cx="13520568" cy="4665111"/>
            <a:chOff x="0" y="0"/>
            <a:chExt cx="18027425" cy="62201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270" b="7270"/>
            <a:stretch>
              <a:fillRect/>
            </a:stretch>
          </p:blipFill>
          <p:spPr>
            <a:xfrm>
              <a:off x="0" y="0"/>
              <a:ext cx="18027425" cy="622014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41251" y="5143500"/>
            <a:ext cx="10073499" cy="3916211"/>
            <a:chOff x="0" y="0"/>
            <a:chExt cx="2653103" cy="10314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3103" cy="1031430"/>
            </a:xfrm>
            <a:custGeom>
              <a:avLst/>
              <a:gdLst/>
              <a:ahLst/>
              <a:cxnLst/>
              <a:rect l="l" t="t" r="r" b="b"/>
              <a:pathLst>
                <a:path w="2653103" h="1031430">
                  <a:moveTo>
                    <a:pt x="0" y="0"/>
                  </a:moveTo>
                  <a:lnTo>
                    <a:pt x="2653103" y="0"/>
                  </a:lnTo>
                  <a:lnTo>
                    <a:pt x="2653103" y="1031430"/>
                  </a:lnTo>
                  <a:lnTo>
                    <a:pt x="0" y="1031430"/>
                  </a:lnTo>
                  <a:close/>
                </a:path>
              </a:pathLst>
            </a:custGeom>
            <a:solidFill>
              <a:srgbClr val="21323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653103" cy="1088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730854" y="1584584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5" y="0"/>
                </a:lnTo>
                <a:lnTo>
                  <a:pt x="1315895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2057400" y="6531445"/>
            <a:ext cx="88887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cs-CZ" sz="58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WHAT</a:t>
            </a:r>
            <a:r>
              <a:rPr lang="en-US" sz="58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, </a:t>
            </a:r>
            <a:r>
              <a:rPr lang="cs-CZ" sz="58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WHERE</a:t>
            </a:r>
            <a:r>
              <a:rPr lang="en-US" sz="58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,</a:t>
            </a:r>
            <a:r>
              <a:rPr lang="cs-CZ" sz="58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 WHEN</a:t>
            </a:r>
            <a:r>
              <a:rPr lang="en-US" sz="58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2000" y="6321974"/>
            <a:ext cx="4602561" cy="273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cs-CZ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Short</a:t>
            </a:r>
            <a:r>
              <a:rPr lang="cs-CZ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-term mobility</a:t>
            </a:r>
          </a:p>
          <a:p>
            <a:pPr marL="205105" lvl="1" algn="l">
              <a:lnSpc>
                <a:spcPts val="2660"/>
              </a:lnSpc>
            </a:pPr>
            <a:endParaRPr lang="en-US" sz="3200" dirty="0">
              <a:solidFill>
                <a:srgbClr val="21323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Maintal</a:t>
            </a:r>
            <a:r>
              <a:rPr lang="en-US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, </a:t>
            </a:r>
            <a:r>
              <a:rPr lang="en-US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Hes</a:t>
            </a:r>
            <a:r>
              <a:rPr lang="cs-CZ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se</a:t>
            </a:r>
          </a:p>
          <a:p>
            <a:pPr marL="205105" lvl="1" algn="l">
              <a:lnSpc>
                <a:spcPts val="2660"/>
              </a:lnSpc>
            </a:pPr>
            <a:endParaRPr lang="en-US" sz="3200" dirty="0">
              <a:solidFill>
                <a:srgbClr val="21323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hotel </a:t>
            </a:r>
            <a:r>
              <a:rPr lang="en-US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Irmchen</a:t>
            </a:r>
            <a:endParaRPr lang="cs-CZ" sz="3200" dirty="0">
              <a:solidFill>
                <a:srgbClr val="21323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205105" lvl="1" algn="l">
              <a:lnSpc>
                <a:spcPts val="2660"/>
              </a:lnSpc>
            </a:pPr>
            <a:endParaRPr lang="en-US" sz="3200" dirty="0">
              <a:solidFill>
                <a:srgbClr val="21323F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roxima Nova"/>
            </a:endParaRPr>
          </a:p>
          <a:p>
            <a:pPr marL="410211" lvl="1" indent="-205106" algn="l">
              <a:lnSpc>
                <a:spcPts val="2660"/>
              </a:lnSpc>
              <a:buFont typeface="Arial"/>
              <a:buChar char="•"/>
            </a:pPr>
            <a:r>
              <a:rPr lang="en-US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18</a:t>
            </a:r>
            <a:r>
              <a:rPr lang="cs-CZ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th</a:t>
            </a:r>
            <a:r>
              <a:rPr lang="en-US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 – 28</a:t>
            </a:r>
            <a:r>
              <a:rPr lang="cs-CZ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th</a:t>
            </a:r>
            <a:r>
              <a:rPr lang="en-US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 </a:t>
            </a:r>
            <a:r>
              <a:rPr lang="cs-CZ" sz="3200" dirty="0" err="1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Feb</a:t>
            </a:r>
            <a:r>
              <a:rPr lang="cs-CZ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.</a:t>
            </a:r>
            <a:r>
              <a:rPr lang="en-US" sz="3200" dirty="0">
                <a:solidFill>
                  <a:srgbClr val="21323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Proxima Nova"/>
              </a:rPr>
              <a:t> 2025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2132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9BD275-0679-4895-A128-41F618460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50" y="57321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3091" y="1583091"/>
            <a:ext cx="7191315" cy="7120818"/>
            <a:chOff x="0" y="0"/>
            <a:chExt cx="9588420" cy="94944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128" r="12128"/>
            <a:stretch>
              <a:fillRect/>
            </a:stretch>
          </p:blipFill>
          <p:spPr>
            <a:xfrm>
              <a:off x="0" y="0"/>
              <a:ext cx="9588420" cy="949442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825246" y="2268896"/>
            <a:ext cx="6440462" cy="2710325"/>
            <a:chOff x="0" y="0"/>
            <a:chExt cx="1696253" cy="713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6253" cy="713831"/>
            </a:xfrm>
            <a:custGeom>
              <a:avLst/>
              <a:gdLst/>
              <a:ahLst/>
              <a:cxnLst/>
              <a:rect l="l" t="t" r="r" b="b"/>
              <a:pathLst>
                <a:path w="1696253" h="713831">
                  <a:moveTo>
                    <a:pt x="0" y="0"/>
                  </a:moveTo>
                  <a:lnTo>
                    <a:pt x="1696253" y="0"/>
                  </a:lnTo>
                  <a:lnTo>
                    <a:pt x="1696253" y="713831"/>
                  </a:lnTo>
                  <a:lnTo>
                    <a:pt x="0" y="713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96253" cy="7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3405" y="1028700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5" y="0"/>
                </a:lnTo>
                <a:lnTo>
                  <a:pt x="1315895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9144000" y="3166594"/>
            <a:ext cx="4829604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7"/>
              </a:lnSpc>
            </a:pPr>
            <a:r>
              <a:rPr lang="cs-CZ" sz="7110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SCHOOL</a:t>
            </a:r>
            <a:endParaRPr lang="en-US" sz="7110" dirty="0">
              <a:solidFill>
                <a:srgbClr val="FFFFFF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829800" y="6016091"/>
            <a:ext cx="7861089" cy="221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Albert Einstein Gymnasium</a:t>
            </a:r>
            <a:endParaRPr lang="cs-CZ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29540" lvl="1" algn="l">
              <a:lnSpc>
                <a:spcPts val="1679"/>
              </a:lnSpc>
            </a:pPr>
            <a:endParaRPr lang="cs-CZ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r>
              <a:rPr lang="cs-CZ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500 </a:t>
            </a: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stude</a:t>
            </a: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nts</a:t>
            </a:r>
            <a:r>
              <a:rPr lang="cs-CZ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;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100 </a:t>
            </a: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teachers</a:t>
            </a:r>
            <a:endParaRPr lang="cs-CZ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29540" lvl="1" algn="l">
              <a:lnSpc>
                <a:spcPts val="1679"/>
              </a:lnSpc>
            </a:pPr>
            <a:endParaRPr lang="cs-CZ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Daily</a:t>
            </a:r>
            <a:r>
              <a:rPr lang="cs-CZ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block</a:t>
            </a:r>
            <a:r>
              <a:rPr lang="cs-CZ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teaching</a:t>
            </a:r>
            <a:endParaRPr lang="cs-CZ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129540" lvl="1" algn="l">
              <a:lnSpc>
                <a:spcPts val="1679"/>
              </a:lnSpc>
            </a:pPr>
            <a:endParaRPr lang="cs-CZ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86740" lvl="1" indent="-457200" algn="l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School</a:t>
            </a:r>
            <a:r>
              <a:rPr lang="cs-CZ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buses</a:t>
            </a:r>
            <a:endParaRPr lang="en-US" sz="3200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7807B76-B260-43BB-8489-DF2424C78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4099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698213"/>
            <a:chOff x="0" y="0"/>
            <a:chExt cx="4816593" cy="1237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37389"/>
            </a:xfrm>
            <a:custGeom>
              <a:avLst/>
              <a:gdLst/>
              <a:ahLst/>
              <a:cxnLst/>
              <a:rect l="l" t="t" r="r" b="b"/>
              <a:pathLst>
                <a:path w="4816592" h="1237389">
                  <a:moveTo>
                    <a:pt x="0" y="0"/>
                  </a:moveTo>
                  <a:lnTo>
                    <a:pt x="4816592" y="0"/>
                  </a:lnTo>
                  <a:lnTo>
                    <a:pt x="4816592" y="1237389"/>
                  </a:lnTo>
                  <a:lnTo>
                    <a:pt x="0" y="12373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294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70752" y="-946561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6" y="0"/>
                </a:lnTo>
                <a:lnTo>
                  <a:pt x="1315896" y="3950522"/>
                </a:lnTo>
                <a:lnTo>
                  <a:pt x="0" y="3950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6207099" y="5735366"/>
            <a:ext cx="8148450" cy="831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MAINTAL</a:t>
            </a:r>
            <a:r>
              <a:rPr lang="cs-CZ" sz="36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	VS 	OUR ALMA MATER</a:t>
            </a:r>
            <a:r>
              <a:rPr lang="cs-CZ" sz="2399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	</a:t>
            </a:r>
            <a:endParaRPr lang="en-US" sz="2399" b="1" dirty="0">
              <a:solidFill>
                <a:srgbClr val="FFFFF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08681" y="567034"/>
            <a:ext cx="984686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cs-CZ" sz="5810" dirty="0">
                <a:solidFill>
                  <a:srgbClr val="21323F"/>
                </a:solidFill>
                <a:latin typeface="Roca Two"/>
                <a:ea typeface="Roca Two"/>
                <a:cs typeface="Roca Two"/>
                <a:sym typeface="Roca Two"/>
              </a:rPr>
              <a:t>COMPARISON</a:t>
            </a:r>
            <a:endParaRPr lang="en-US" sz="5810" dirty="0">
              <a:solidFill>
                <a:srgbClr val="21323F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15986" y="6790973"/>
            <a:ext cx="7632258" cy="2896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 algn="ctr">
              <a:lnSpc>
                <a:spcPts val="2520"/>
              </a:lnSpc>
              <a:buFont typeface="Arial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Larger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capacity</a:t>
            </a: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94310" lvl="1" algn="ctr">
              <a:lnSpc>
                <a:spcPts val="2520"/>
              </a:lnSpc>
            </a:pPr>
            <a:endParaRPr lang="en-US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88620" lvl="1" indent="-194310" algn="ctr">
              <a:lnSpc>
                <a:spcPts val="2520"/>
              </a:lnSpc>
              <a:buFont typeface="Arial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Different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subjects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(e. g.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Politics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…)</a:t>
            </a:r>
          </a:p>
          <a:p>
            <a:pPr marL="194310" lvl="1" algn="ctr">
              <a:lnSpc>
                <a:spcPts val="2520"/>
              </a:lnSpc>
            </a:pPr>
            <a:endParaRPr lang="en-US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88620" lvl="1" indent="-194310" algn="ctr">
              <a:lnSpc>
                <a:spcPts val="2520"/>
              </a:lnSpc>
              <a:buFont typeface="Arial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Block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teaching</a:t>
            </a: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94310" lvl="1" algn="ctr">
              <a:lnSpc>
                <a:spcPts val="2520"/>
              </a:lnSpc>
            </a:pPr>
            <a:endParaRPr lang="en-US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88620" lvl="1" indent="-194310" algn="ctr">
              <a:lnSpc>
                <a:spcPts val="2520"/>
              </a:lnSpc>
              <a:buFont typeface="Arial"/>
              <a:buChar char="•"/>
            </a:pP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No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fixed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classes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just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year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groups</a:t>
            </a: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94310" lvl="1" algn="ctr">
              <a:lnSpc>
                <a:spcPts val="2520"/>
              </a:lnSpc>
            </a:pPr>
            <a:endParaRPr lang="en-US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88620" lvl="1" indent="-194310" algn="ctr">
              <a:lnSpc>
                <a:spcPts val="2520"/>
              </a:lnSpc>
              <a:buFont typeface="Arial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Special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rules</a:t>
            </a:r>
            <a:endParaRPr lang="en-US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9A70863-6F05-8271-7BBF-CE4A49C77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50" y="1700715"/>
            <a:ext cx="6342576" cy="356452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94E2195-2657-CC03-40C8-9F3CD8F9CA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34"/>
          <a:stretch/>
        </p:blipFill>
        <p:spPr>
          <a:xfrm>
            <a:off x="10522142" y="1700715"/>
            <a:ext cx="5854007" cy="362086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7C1BBF-FFCD-43BA-AD5E-17B0A68AA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76482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6937415" y="1943100"/>
            <a:ext cx="8455650" cy="3647146"/>
            <a:chOff x="0" y="0"/>
            <a:chExt cx="2045293" cy="9605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5293" cy="960565"/>
            </a:xfrm>
            <a:custGeom>
              <a:avLst/>
              <a:gdLst/>
              <a:ahLst/>
              <a:cxnLst/>
              <a:rect l="l" t="t" r="r" b="b"/>
              <a:pathLst>
                <a:path w="2045293" h="960565">
                  <a:moveTo>
                    <a:pt x="0" y="0"/>
                  </a:moveTo>
                  <a:lnTo>
                    <a:pt x="2045293" y="0"/>
                  </a:lnTo>
                  <a:lnTo>
                    <a:pt x="2045293" y="960565"/>
                  </a:lnTo>
                  <a:lnTo>
                    <a:pt x="0" y="960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045293" cy="101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044457" y="1641504"/>
            <a:ext cx="1214843" cy="3647146"/>
          </a:xfrm>
          <a:custGeom>
            <a:avLst/>
            <a:gdLst/>
            <a:ahLst/>
            <a:cxnLst/>
            <a:rect l="l" t="t" r="r" b="b"/>
            <a:pathLst>
              <a:path w="1214843" h="3647146">
                <a:moveTo>
                  <a:pt x="0" y="0"/>
                </a:moveTo>
                <a:lnTo>
                  <a:pt x="1214843" y="0"/>
                </a:lnTo>
                <a:lnTo>
                  <a:pt x="1214843" y="3647146"/>
                </a:lnTo>
                <a:lnTo>
                  <a:pt x="0" y="3647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7176077" y="3270112"/>
            <a:ext cx="8216988" cy="189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cs-CZ" sz="7200" dirty="0">
                <a:solidFill>
                  <a:srgbClr val="21323F"/>
                </a:solidFill>
                <a:latin typeface="Roca Two"/>
                <a:ea typeface="Roca Two"/>
                <a:cs typeface="Roca Two"/>
                <a:sym typeface="Roca Two"/>
              </a:rPr>
              <a:t>OUR ORDINARY DAY</a:t>
            </a:r>
            <a:endParaRPr lang="en-US" sz="7200" dirty="0">
              <a:solidFill>
                <a:srgbClr val="21323F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91400" y="6250229"/>
            <a:ext cx="665899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roxima Nova" panose="020B0604020202020204" charset="0"/>
              </a:rPr>
              <a:t>Excellent breakfast at the hotel</a:t>
            </a:r>
            <a:endParaRPr lang="cs-CZ" sz="3200" dirty="0">
              <a:solidFill>
                <a:schemeClr val="bg1"/>
              </a:solidFill>
              <a:latin typeface="Proxima Nova" panose="020B0604020202020204" charset="0"/>
            </a:endParaRPr>
          </a:p>
          <a:p>
            <a:endParaRPr lang="en-US" sz="3200" dirty="0">
              <a:solidFill>
                <a:schemeClr val="bg1"/>
              </a:solidFill>
              <a:latin typeface="Proxima Nova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roxima Nova" panose="020B0604020202020204" charset="0"/>
              </a:rPr>
              <a:t>School from 7:55 to 15:30</a:t>
            </a:r>
            <a:endParaRPr lang="cs-CZ" sz="3200" dirty="0">
              <a:solidFill>
                <a:schemeClr val="bg1"/>
              </a:solidFill>
              <a:latin typeface="Proxima Nova" panose="020B0604020202020204" charset="0"/>
            </a:endParaRPr>
          </a:p>
          <a:p>
            <a:endParaRPr lang="en-US" sz="3200" dirty="0">
              <a:solidFill>
                <a:schemeClr val="bg1"/>
              </a:solidFill>
              <a:latin typeface="Proxima Nova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roxima Nova" panose="020B0604020202020204" charset="0"/>
              </a:rPr>
              <a:t>Sports, shopping, free time</a:t>
            </a:r>
            <a:r>
              <a:rPr lang="cs-CZ" sz="3200" dirty="0">
                <a:solidFill>
                  <a:schemeClr val="bg1"/>
                </a:solidFill>
                <a:latin typeface="Proxima Nova" panose="020B0604020202020204" charset="0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Proxima Nova" panose="020B0604020202020204" charset="0"/>
              </a:rPr>
              <a:t>...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7AA0EA-06E7-A4DA-EA8C-6CD637E44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7" y="3300055"/>
            <a:ext cx="5703375" cy="317883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29E892D-74F1-1D88-A00B-6942098A5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7" y="6527451"/>
            <a:ext cx="5717928" cy="375954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B70BEC7-56C0-CADC-0769-677FC82B9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8825"/>
          <a:stretch/>
        </p:blipFill>
        <p:spPr>
          <a:xfrm>
            <a:off x="300557" y="0"/>
            <a:ext cx="5734568" cy="325149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3EF9A58-7E80-47CE-89B4-10A628C432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13" y="192710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698213"/>
            <a:chOff x="0" y="0"/>
            <a:chExt cx="4816593" cy="1237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37389"/>
            </a:xfrm>
            <a:custGeom>
              <a:avLst/>
              <a:gdLst/>
              <a:ahLst/>
              <a:cxnLst/>
              <a:rect l="l" t="t" r="r" b="b"/>
              <a:pathLst>
                <a:path w="4816592" h="1237389">
                  <a:moveTo>
                    <a:pt x="0" y="0"/>
                  </a:moveTo>
                  <a:lnTo>
                    <a:pt x="4816592" y="0"/>
                  </a:lnTo>
                  <a:lnTo>
                    <a:pt x="4816592" y="1237389"/>
                  </a:lnTo>
                  <a:lnTo>
                    <a:pt x="0" y="12373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1294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01190" y="3071515"/>
            <a:ext cx="4332140" cy="4500793"/>
            <a:chOff x="0" y="0"/>
            <a:chExt cx="5776187" cy="60010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6870" t="7716" r="60566" b="41504"/>
            <a:stretch>
              <a:fillRect/>
            </a:stretch>
          </p:blipFill>
          <p:spPr>
            <a:xfrm>
              <a:off x="0" y="0"/>
              <a:ext cx="5776187" cy="6001058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1654670" y="7572308"/>
            <a:ext cx="4332140" cy="1288326"/>
            <a:chOff x="0" y="0"/>
            <a:chExt cx="1257777" cy="3740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7777" cy="374047"/>
            </a:xfrm>
            <a:custGeom>
              <a:avLst/>
              <a:gdLst/>
              <a:ahLst/>
              <a:cxnLst/>
              <a:rect l="l" t="t" r="r" b="b"/>
              <a:pathLst>
                <a:path w="1257777" h="374047">
                  <a:moveTo>
                    <a:pt x="0" y="0"/>
                  </a:moveTo>
                  <a:lnTo>
                    <a:pt x="1257777" y="0"/>
                  </a:lnTo>
                  <a:lnTo>
                    <a:pt x="1257777" y="374047"/>
                  </a:lnTo>
                  <a:lnTo>
                    <a:pt x="0" y="374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77930" y="7572308"/>
            <a:ext cx="4332140" cy="1288326"/>
            <a:chOff x="0" y="0"/>
            <a:chExt cx="1257777" cy="3740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57777" cy="374047"/>
            </a:xfrm>
            <a:custGeom>
              <a:avLst/>
              <a:gdLst/>
              <a:ahLst/>
              <a:cxnLst/>
              <a:rect l="l" t="t" r="r" b="b"/>
              <a:pathLst>
                <a:path w="1257777" h="374047">
                  <a:moveTo>
                    <a:pt x="0" y="0"/>
                  </a:moveTo>
                  <a:lnTo>
                    <a:pt x="1257777" y="0"/>
                  </a:lnTo>
                  <a:lnTo>
                    <a:pt x="1257777" y="374047"/>
                  </a:lnTo>
                  <a:lnTo>
                    <a:pt x="0" y="374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01190" y="7572308"/>
            <a:ext cx="4332140" cy="1288326"/>
            <a:chOff x="0" y="0"/>
            <a:chExt cx="1257777" cy="3740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7777" cy="374047"/>
            </a:xfrm>
            <a:custGeom>
              <a:avLst/>
              <a:gdLst/>
              <a:ahLst/>
              <a:cxnLst/>
              <a:rect l="l" t="t" r="r" b="b"/>
              <a:pathLst>
                <a:path w="1257777" h="374047">
                  <a:moveTo>
                    <a:pt x="0" y="0"/>
                  </a:moveTo>
                  <a:lnTo>
                    <a:pt x="1257777" y="0"/>
                  </a:lnTo>
                  <a:lnTo>
                    <a:pt x="1257777" y="374047"/>
                  </a:lnTo>
                  <a:lnTo>
                    <a:pt x="0" y="374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601352" y="-879006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6" y="0"/>
                </a:lnTo>
                <a:lnTo>
                  <a:pt x="1315896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TextBox 18"/>
          <p:cNvSpPr txBox="1"/>
          <p:nvPr/>
        </p:nvSpPr>
        <p:spPr>
          <a:xfrm>
            <a:off x="4220566" y="1557987"/>
            <a:ext cx="984686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cs-CZ" sz="5810" dirty="0">
                <a:solidFill>
                  <a:srgbClr val="21323F"/>
                </a:solidFill>
                <a:latin typeface="Roca Two"/>
                <a:ea typeface="Roca Two"/>
                <a:cs typeface="Roca Two"/>
                <a:sym typeface="Roca Two"/>
              </a:rPr>
              <a:t>TRIPS</a:t>
            </a:r>
            <a:endParaRPr lang="en-US" sz="5810" dirty="0">
              <a:solidFill>
                <a:srgbClr val="21323F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33914" y="8213607"/>
            <a:ext cx="3666693" cy="2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sz="1800" dirty="0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</a:t>
            </a:r>
            <a:r>
              <a:rPr lang="cs-CZ" dirty="0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cs-CZ" dirty="0" err="1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</a:t>
            </a:r>
            <a:endParaRPr lang="en-US" sz="1800" dirty="0">
              <a:solidFill>
                <a:srgbClr val="2132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33914" y="7868974"/>
            <a:ext cx="366669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sz="2400" b="1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Darmstadt</a:t>
            </a:r>
            <a:endParaRPr lang="en-US" sz="2400" b="1" dirty="0">
              <a:solidFill>
                <a:srgbClr val="21323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310653" y="8178371"/>
            <a:ext cx="3666693" cy="2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dirty="0" err="1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Peace</a:t>
            </a:r>
            <a:r>
              <a:rPr lang="cs-CZ" dirty="0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cs-CZ" dirty="0" err="1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history</a:t>
            </a:r>
            <a:endParaRPr lang="en-US" sz="1800" dirty="0">
              <a:solidFill>
                <a:srgbClr val="2132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10653" y="7833739"/>
            <a:ext cx="366669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sz="2400" b="1" dirty="0" err="1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Fulda</a:t>
            </a:r>
            <a:r>
              <a:rPr lang="cs-CZ" b="1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endParaRPr lang="en-US" sz="1800" b="1" dirty="0">
              <a:solidFill>
                <a:srgbClr val="21323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87393" y="8178371"/>
            <a:ext cx="3666693" cy="2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dirty="0">
                <a:solidFill>
                  <a:srgbClr val="21323F"/>
                </a:solidFill>
                <a:latin typeface="Proxima Nova"/>
                <a:ea typeface="Proxima Nova"/>
                <a:cs typeface="Proxima Nova"/>
                <a:sym typeface="Proxima Nova"/>
              </a:rPr>
              <a:t>Big city</a:t>
            </a:r>
            <a:endParaRPr lang="en-US" sz="1800" dirty="0">
              <a:solidFill>
                <a:srgbClr val="2132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987393" y="7833739"/>
            <a:ext cx="366669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sz="2400" b="1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Frankfurt</a:t>
            </a:r>
            <a:endParaRPr lang="en-US" sz="2400" b="1" dirty="0">
              <a:solidFill>
                <a:srgbClr val="21323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64ADEB2-9B9E-F211-7C2F-28AB99E61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674"/>
          <a:stretch/>
        </p:blipFill>
        <p:spPr>
          <a:xfrm>
            <a:off x="2275038" y="2764909"/>
            <a:ext cx="4358292" cy="483641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0FF1DC3D-5183-9CA9-5735-79A2B42E1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29" y="4323198"/>
            <a:ext cx="4332141" cy="324910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A28334B-F42F-2EE2-21DA-0188F4E21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0835"/>
          <a:stretch/>
        </p:blipFill>
        <p:spPr>
          <a:xfrm>
            <a:off x="11648731" y="3165231"/>
            <a:ext cx="4338076" cy="440707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895C023-4D07-4BC9-80E9-12CDAE4BA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7" y="52003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572189" cy="10287000"/>
            <a:chOff x="0" y="0"/>
            <a:chExt cx="146757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7573" cy="2709333"/>
            </a:xfrm>
            <a:custGeom>
              <a:avLst/>
              <a:gdLst/>
              <a:ahLst/>
              <a:cxnLst/>
              <a:rect l="l" t="t" r="r" b="b"/>
              <a:pathLst>
                <a:path w="1467573" h="2709333">
                  <a:moveTo>
                    <a:pt x="0" y="0"/>
                  </a:moveTo>
                  <a:lnTo>
                    <a:pt x="1467573" y="0"/>
                  </a:lnTo>
                  <a:lnTo>
                    <a:pt x="14675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675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E41C4C1B-AB02-9660-3BDE-F5610489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8" y="188101"/>
            <a:ext cx="5572189" cy="417914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848095" y="2433175"/>
            <a:ext cx="7400133" cy="2710325"/>
            <a:chOff x="0" y="0"/>
            <a:chExt cx="1949006" cy="7138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49006" cy="713831"/>
            </a:xfrm>
            <a:custGeom>
              <a:avLst/>
              <a:gdLst/>
              <a:ahLst/>
              <a:cxnLst/>
              <a:rect l="l" t="t" r="r" b="b"/>
              <a:pathLst>
                <a:path w="1949006" h="713831">
                  <a:moveTo>
                    <a:pt x="0" y="0"/>
                  </a:moveTo>
                  <a:lnTo>
                    <a:pt x="1949006" y="0"/>
                  </a:lnTo>
                  <a:lnTo>
                    <a:pt x="1949006" y="713831"/>
                  </a:lnTo>
                  <a:lnTo>
                    <a:pt x="0" y="7138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949006" cy="77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3111" y="4593443"/>
            <a:ext cx="1315895" cy="3950521"/>
          </a:xfrm>
          <a:custGeom>
            <a:avLst/>
            <a:gdLst/>
            <a:ahLst/>
            <a:cxnLst/>
            <a:rect l="l" t="t" r="r" b="b"/>
            <a:pathLst>
              <a:path w="1315895" h="3950521">
                <a:moveTo>
                  <a:pt x="0" y="0"/>
                </a:moveTo>
                <a:lnTo>
                  <a:pt x="1315895" y="0"/>
                </a:lnTo>
                <a:lnTo>
                  <a:pt x="1315895" y="3950521"/>
                </a:lnTo>
                <a:lnTo>
                  <a:pt x="0" y="3950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8509793" y="2860122"/>
            <a:ext cx="616813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cs-CZ" sz="5810" dirty="0">
                <a:solidFill>
                  <a:srgbClr val="21323F"/>
                </a:solidFill>
                <a:latin typeface="Roca Two"/>
                <a:ea typeface="Roca Two"/>
                <a:cs typeface="Roca Two"/>
                <a:sym typeface="Roca Two"/>
              </a:rPr>
              <a:t>WHO CAN PARTICIPATE?</a:t>
            </a:r>
            <a:endParaRPr lang="en-US" sz="5810" dirty="0">
              <a:solidFill>
                <a:srgbClr val="21323F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02132" y="6421704"/>
            <a:ext cx="10614467" cy="1737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Anyone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interested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in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going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abroad</a:t>
            </a: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l">
              <a:lnSpc>
                <a:spcPts val="2655"/>
              </a:lnSpc>
            </a:pP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Good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are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advantage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but not a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requirement</a:t>
            </a: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l">
              <a:lnSpc>
                <a:spcPts val="2655"/>
              </a:lnSpc>
            </a:pPr>
            <a:endParaRPr lang="cs-CZ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342900" algn="l">
              <a:lnSpc>
                <a:spcPts val="2655"/>
              </a:lnSpc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is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not a </a:t>
            </a:r>
            <a:r>
              <a:rPr lang="cs-CZ" sz="3200" dirty="0" err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r>
              <a:rPr lang="cs-CZ" sz="3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Wingdings" pitchFamily="2" charset="2"/>
              </a:rPr>
              <a:t></a:t>
            </a:r>
            <a:endParaRPr lang="en-US" sz="32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EE42254-A970-40FD-E586-24BB26E52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19" y="3878959"/>
            <a:ext cx="4587433" cy="611657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18B2845-D0FB-67F6-E4C3-1B8A1157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F10AC53-C320-4D61-BBD1-E1F7B4CF10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34" y="222384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682CC9C-F867-4D41-D389-DE7E0F34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0"/>
          <a:stretch/>
        </p:blipFill>
        <p:spPr>
          <a:xfrm>
            <a:off x="9659683" y="846189"/>
            <a:ext cx="7268308" cy="87839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60009" y="6650737"/>
            <a:ext cx="11277600" cy="2063375"/>
            <a:chOff x="0" y="0"/>
            <a:chExt cx="1543922" cy="5315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43922" cy="531543"/>
            </a:xfrm>
            <a:custGeom>
              <a:avLst/>
              <a:gdLst/>
              <a:ahLst/>
              <a:cxnLst/>
              <a:rect l="l" t="t" r="r" b="b"/>
              <a:pathLst>
                <a:path w="1543922" h="531543">
                  <a:moveTo>
                    <a:pt x="0" y="0"/>
                  </a:moveTo>
                  <a:lnTo>
                    <a:pt x="1543922" y="0"/>
                  </a:lnTo>
                  <a:lnTo>
                    <a:pt x="1543922" y="531543"/>
                  </a:lnTo>
                  <a:lnTo>
                    <a:pt x="0" y="531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543922" cy="5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29477" y="6979030"/>
            <a:ext cx="11539966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24"/>
              </a:lnSpc>
            </a:pPr>
            <a:r>
              <a:rPr lang="cs-CZ" sz="4800" dirty="0">
                <a:solidFill>
                  <a:srgbClr val="21323F"/>
                </a:solidFill>
                <a:latin typeface="Roca Two"/>
                <a:ea typeface="Roca Two"/>
                <a:cs typeface="Roca Two"/>
                <a:sym typeface="Roca Two"/>
              </a:rPr>
              <a:t>THANK YOU FOR YOUR ATTENTION</a:t>
            </a:r>
            <a:endParaRPr lang="en-US" sz="4800" dirty="0">
              <a:solidFill>
                <a:srgbClr val="21323F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95350" y="2655265"/>
            <a:ext cx="4005787" cy="682868"/>
            <a:chOff x="0" y="0"/>
            <a:chExt cx="11227104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27104" cy="1913890"/>
            </a:xfrm>
            <a:custGeom>
              <a:avLst/>
              <a:gdLst/>
              <a:ahLst/>
              <a:cxnLst/>
              <a:rect l="l" t="t" r="r" b="b"/>
              <a:pathLst>
                <a:path w="11227104" h="1913890">
                  <a:moveTo>
                    <a:pt x="0" y="0"/>
                  </a:moveTo>
                  <a:lnTo>
                    <a:pt x="11227104" y="0"/>
                  </a:lnTo>
                  <a:lnTo>
                    <a:pt x="1122710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95349" y="2814926"/>
            <a:ext cx="4005787" cy="2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cs-CZ" b="1" spc="718" dirty="0">
                <a:solidFill>
                  <a:srgbClr val="21323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GOOD LUCK AND</a:t>
            </a:r>
            <a:endParaRPr lang="en-US" sz="1800" b="1" spc="718" dirty="0">
              <a:solidFill>
                <a:srgbClr val="21323F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6A3F264-E44E-4769-9381-D9B419DDC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6" y="107285"/>
            <a:ext cx="6806184" cy="886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150</Words>
  <Application>Microsoft Office PowerPoint</Application>
  <PresentationFormat>Vlastní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Roca Two</vt:lpstr>
      <vt:lpstr>Calibri</vt:lpstr>
      <vt:lpstr>Arial</vt:lpstr>
      <vt:lpstr>Arimo</vt:lpstr>
      <vt:lpstr>Roca Two Bold</vt:lpstr>
      <vt:lpstr>Proxima Nova</vt:lpstr>
      <vt:lpstr>Proxima Nova Bold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německé dobrodružství</dc:title>
  <cp:lastModifiedBy>Monika Číhalová</cp:lastModifiedBy>
  <cp:revision>10</cp:revision>
  <dcterms:created xsi:type="dcterms:W3CDTF">2006-08-16T00:00:00Z</dcterms:created>
  <dcterms:modified xsi:type="dcterms:W3CDTF">2025-04-29T10:12:36Z</dcterms:modified>
  <dc:identifier>DAGjqJ-jbYU</dc:identifier>
</cp:coreProperties>
</file>