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4"/>
  </p:sldMasterIdLst>
  <p:sldIdLst>
    <p:sldId id="256" r:id="rId5"/>
    <p:sldId id="257" r:id="rId6"/>
    <p:sldId id="261" r:id="rId7"/>
    <p:sldId id="258" r:id="rId8"/>
    <p:sldId id="260" r:id="rId9"/>
    <p:sldId id="264" r:id="rId10"/>
    <p:sldId id="266" r:id="rId11"/>
    <p:sldId id="275" r:id="rId12"/>
    <p:sldId id="276" r:id="rId13"/>
    <p:sldId id="265" r:id="rId14"/>
    <p:sldId id="272" r:id="rId15"/>
    <p:sldId id="268" r:id="rId16"/>
    <p:sldId id="270" r:id="rId17"/>
    <p:sldId id="271" r:id="rId18"/>
    <p:sldId id="273" r:id="rId19"/>
    <p:sldId id="259" r:id="rId20"/>
    <p:sldId id="263" r:id="rId21"/>
    <p:sldId id="277" r:id="rId22"/>
    <p:sldId id="274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E498D4-B857-4E7A-BF28-89AD542D00B0}" v="190" dt="2025-05-08T22:16:42.7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686"/>
  </p:normalViewPr>
  <p:slideViewPr>
    <p:cSldViewPr snapToGrid="0">
      <p:cViewPr varScale="1">
        <p:scale>
          <a:sx n="94" d="100"/>
          <a:sy n="94" d="100"/>
        </p:scale>
        <p:origin x="208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327B2-BA4B-2C04-0751-5CB63D4AA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01176-DC7A-4C3D-3D8F-352526DA7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DC221-9A2E-7459-102F-C3CFB27CC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20671-6F7D-3A03-EEC1-661A87F96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53D3A-E0F9-8386-2A6C-96671FBB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62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36771-E72D-FAD8-771E-3E196DD2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BB827-257D-60D9-792F-E69590042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5D2E7-C856-F78A-E88C-37547498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AB289-9591-51C9-9E3C-B6F2ACC6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E037C-790D-7442-8E43-D2740B3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02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35151-A38B-3766-6A32-FF1DF7687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132D1-640C-FB9A-AD6F-D84573834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5F80A-4BA7-8ED8-9A62-B9219427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38113-D55A-A1A0-D1FE-53C95860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19DDB-F89D-4B2D-21A2-82AF1D10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572D8-D485-1DB1-34B1-C35C61C89940}"/>
              </a:ext>
            </a:extLst>
          </p:cNvPr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5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26D03-149A-DAB3-4B2A-E9B74F2E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E73D-41A7-9934-0990-9208B9523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B2A3F-E719-673C-5D56-F663712D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E594A-52F5-D85E-343C-ADFEE3C72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D5C9C-B2E2-FC26-E459-9E880EF9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35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D51F-B2D5-2804-4F7C-C99850FB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E5516-03B6-C488-EB4A-68AE681ED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CB4D7-49A7-D050-70B9-11A1E2D4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A913F-AD00-C1EE-B01A-8590671C0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FC386-B2AF-6FAD-D053-E22D48CD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1E1B67-3BFF-F04B-52F4-7E724FB3B24D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40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3B21-CF4D-1B01-0F4E-D32C1B2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39FF2-6858-B514-B695-58442557D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30130-974D-B91D-5B93-EC52AABDB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BED99-6FD7-9C6B-1152-A6E42715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53AAC-5967-2565-A715-82D3505AB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51313-69FB-E016-3CC1-62CA476E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54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3DF9D-B849-CE37-97E4-AD37F8806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4C626-4008-960A-E601-6AA9F4BB8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E8D6C-AC07-ED6B-2EA8-9C40A5AEA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2617E-C6D9-246B-E7B7-8159DF17C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C2094-7EBC-02C5-5AB5-233E63080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010BD2-59B4-FD2E-3C5E-C83AE6003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2B35C4-A654-7759-BDA0-94D9D1A21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5F4347-2EC0-CA6E-2637-8048456D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80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4716D-52F2-C7FB-83B1-2DA1AD37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4A371-AC27-6A28-32E6-74A28371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5941A-A24E-885D-E894-0326F4C4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5E5B4-971F-FF6A-1B07-A5C85370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43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F431F-E6DC-4137-3092-A30A0A36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AC814B-67B4-C70F-FA51-6205D5E2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AA9C9-D895-DD20-1089-EA75EA428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22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0562-884C-9053-70C1-3B72A0B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8F509-68F0-39D5-1A8B-CE246715A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E37C-27CE-3A84-FC74-BDCCD8A9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95F79-E23E-11D2-40BF-66ED34019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7F7FC-06F3-3D89-5D1A-4EC4B1D7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4ACD5-6E0B-5713-DC9A-41E9D62A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451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2D45-7CDB-D38C-2AAE-273F7976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BF0855-1744-56E4-B115-3A3C5EA78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E8A1D-28AE-4A19-BD96-401D4822A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27DDB-CE95-4C89-DFC5-7DDBFC24E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2C835-F3B5-943C-FFC4-D5BA9666A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09891-6E3C-ADED-01DD-15FCED37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64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1A28D7-6581-4956-AAE3-9104804DF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FCCA4-57A4-08A1-FC45-D2BBA66F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AA0F4-2442-8D45-3C3D-1B8F55C86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3785E-FB42-1D54-92AC-D0A61A8FA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9CF34-1274-DB45-4809-90E5D244A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csafa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hyperlink" Target="https://maps.app.goo.gl/xmLfPc9LBt7RzzjK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EC44CD-E290-4D60-A056-5BA05B182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Obsah obrázku kancelářské potřeby, Dětské kresby, Barevnost, psací potřeba&#10;&#10;Obsah vygenerovaný umělou inteligencí může být nesprávný.">
            <a:extLst>
              <a:ext uri="{FF2B5EF4-FFF2-40B4-BE49-F238E27FC236}">
                <a16:creationId xmlns:a16="http://schemas.microsoft.com/office/drawing/2014/main" id="{31F96BED-9EA5-CC99-ADE1-D030D5F5FA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22024" b="16674"/>
          <a:stretch/>
        </p:blipFill>
        <p:spPr>
          <a:xfrm>
            <a:off x="0" y="0"/>
            <a:ext cx="12192001" cy="526916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AE99E92-77DA-0582-38B0-698E53087C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1045682"/>
            <a:ext cx="8370491" cy="2450592"/>
          </a:xfrm>
        </p:spPr>
        <p:txBody>
          <a:bodyPr anchor="t">
            <a:normAutofit/>
          </a:bodyPr>
          <a:lstStyle/>
          <a:p>
            <a:r>
              <a:rPr lang="cs-CZ" sz="6000" dirty="0">
                <a:solidFill>
                  <a:srgbClr val="FFFFFF"/>
                </a:solidFill>
                <a:latin typeface="Aptos" panose="020B0004020202020204" pitchFamily="34" charset="0"/>
              </a:rPr>
              <a:t>Erasmus a Zaragoza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C8BCB06-1F3C-7184-E65F-60CAF90E01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869" y="3668073"/>
            <a:ext cx="10307447" cy="1212775"/>
          </a:xfrm>
        </p:spPr>
        <p:txBody>
          <a:bodyPr anchor="b">
            <a:normAutofit fontScale="85000" lnSpcReduction="10000"/>
          </a:bodyPr>
          <a:lstStyle/>
          <a:p>
            <a:r>
              <a:rPr lang="cs-CZ" sz="2800" b="1" i="0" dirty="0">
                <a:solidFill>
                  <a:srgbClr val="FFFFFF"/>
                </a:solidFill>
                <a:latin typeface="Aptos" panose="020B0004020202020204" pitchFamily="34" charset="0"/>
              </a:rPr>
              <a:t>Filip Jordán, Viktor Kubajura</a:t>
            </a:r>
          </a:p>
          <a:p>
            <a:r>
              <a:rPr lang="cs-CZ" sz="2800" b="1" i="0" dirty="0">
                <a:solidFill>
                  <a:srgbClr val="FFFFFF"/>
                </a:solidFill>
                <a:latin typeface="Aptos" panose="020B0004020202020204" pitchFamily="34" charset="0"/>
              </a:rPr>
              <a:t>Gymnázium Ostrava-Zábřeh, Volgogradská 6a, příspěvková organizace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189494-2B67-46D2-93D6-A122A09BF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BDFC3D57-9E93-DF45-3E73-2F526AA9B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162"/>
            <a:ext cx="12192000" cy="158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77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F6B66-0F9A-57A4-94B9-221DABB83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FD960411-2673-95CD-3DE3-E7FEA04F4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164"/>
            <a:ext cx="12192000" cy="1588836"/>
          </a:xfrm>
          <a:prstGeom prst="rect">
            <a:avLst/>
          </a:prstGeom>
        </p:spPr>
      </p:pic>
      <p:pic>
        <p:nvPicPr>
          <p:cNvPr id="6" name="Obrázek 5" descr="Obsah obrázku hudební nástroj, oblečení, osoba, venku&#10;&#10;Obsah vygenerovaný umělou inteligencí může být nesprávný.">
            <a:extLst>
              <a:ext uri="{FF2B5EF4-FFF2-40B4-BE49-F238E27FC236}">
                <a16:creationId xmlns:a16="http://schemas.microsoft.com/office/drawing/2014/main" id="{5FD44F78-52EE-94DF-EFC2-55AD516E1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6"/>
          <a:stretch/>
        </p:blipFill>
        <p:spPr>
          <a:xfrm rot="5400000">
            <a:off x="6163595" y="1288642"/>
            <a:ext cx="4734235" cy="3690783"/>
          </a:xfrm>
          <a:prstGeom prst="rect">
            <a:avLst/>
          </a:prstGeom>
        </p:spPr>
      </p:pic>
      <p:pic>
        <p:nvPicPr>
          <p:cNvPr id="9" name="Obrázek 8" descr="Obsah obrázku Rychlé občerstvení, osoba, oblečení, Svačinka&#10;&#10;Obsah vygenerovaný umělou inteligencí může být nesprávný.">
            <a:extLst>
              <a:ext uri="{FF2B5EF4-FFF2-40B4-BE49-F238E27FC236}">
                <a16:creationId xmlns:a16="http://schemas.microsoft.com/office/drawing/2014/main" id="{6BD91B74-2262-5E96-3A21-88AF0F39B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8"/>
          <a:stretch/>
        </p:blipFill>
        <p:spPr>
          <a:xfrm rot="5400000">
            <a:off x="1157749" y="1152218"/>
            <a:ext cx="4734234" cy="3963630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4C82657B-0750-FBB7-15AC-A9DA53F19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925" y="0"/>
            <a:ext cx="1836150" cy="646927"/>
          </a:xfrm>
        </p:spPr>
        <p:txBody>
          <a:bodyPr>
            <a:normAutofit fontScale="90000"/>
          </a:bodyPr>
          <a:lstStyle/>
          <a:p>
            <a:r>
              <a:rPr lang="cs-CZ" sz="3400" noProof="0" dirty="0"/>
              <a:t>Zaragoza</a:t>
            </a:r>
            <a:endParaRPr lang="es-AR" sz="3400" noProof="0" dirty="0"/>
          </a:p>
        </p:txBody>
      </p:sp>
    </p:spTree>
    <p:extLst>
      <p:ext uri="{BB962C8B-B14F-4D97-AF65-F5344CB8AC3E}">
        <p14:creationId xmlns:p14="http://schemas.microsoft.com/office/powerpoint/2010/main" val="404486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26243-07F2-0EF5-2218-6D4661173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C87060F6-4664-D0BF-E0B1-F5ABA9476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164"/>
            <a:ext cx="12192000" cy="1588836"/>
          </a:xfrm>
          <a:prstGeom prst="rect">
            <a:avLst/>
          </a:prstGeom>
        </p:spPr>
      </p:pic>
      <p:pic>
        <p:nvPicPr>
          <p:cNvPr id="2" name="Obrázek 1" descr="Obsah obrázku oblečení, venku, obloha, boty&#10;&#10;Obsah vygenerovaný umělou inteligencí může být nesprávný.">
            <a:extLst>
              <a:ext uri="{FF2B5EF4-FFF2-40B4-BE49-F238E27FC236}">
                <a16:creationId xmlns:a16="http://schemas.microsoft.com/office/drawing/2014/main" id="{D44470A1-4467-ECC2-7DF4-3E12C6AE7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7" b="17837"/>
          <a:stretch/>
        </p:blipFill>
        <p:spPr>
          <a:xfrm>
            <a:off x="283349" y="1288026"/>
            <a:ext cx="4148358" cy="4098321"/>
          </a:xfrm>
          <a:prstGeom prst="rect">
            <a:avLst/>
          </a:prstGeom>
        </p:spPr>
      </p:pic>
      <p:pic>
        <p:nvPicPr>
          <p:cNvPr id="3" name="Obrázek 2" descr="Obsah obrázku oblečení, osoba, džínsy, Lidská tvář&#10;&#10;Obsah vygenerovaný umělou inteligencí může být nesprávný.">
            <a:extLst>
              <a:ext uri="{FF2B5EF4-FFF2-40B4-BE49-F238E27FC236}">
                <a16:creationId xmlns:a16="http://schemas.microsoft.com/office/drawing/2014/main" id="{AF7156EB-6693-4A59-1E50-FAE4FC4DD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97" y="1288024"/>
            <a:ext cx="3838049" cy="4098323"/>
          </a:xfrm>
          <a:prstGeom prst="rect">
            <a:avLst/>
          </a:prstGeom>
        </p:spPr>
      </p:pic>
      <p:pic>
        <p:nvPicPr>
          <p:cNvPr id="5" name="Obrázek 4" descr="Obsah obrázku oblečení, osoba, Lidská tvář, muž&#10;&#10;Obsah vygenerovaný umělou inteligencí může být nesprávný.">
            <a:extLst>
              <a:ext uri="{FF2B5EF4-FFF2-40B4-BE49-F238E27FC236}">
                <a16:creationId xmlns:a16="http://schemas.microsoft.com/office/drawing/2014/main" id="{088652DC-DA87-BC85-A860-BBE060B67C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781" y="1288025"/>
            <a:ext cx="3073742" cy="4098322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26BE608B-0276-0EB9-8E8A-43A2180A0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925" y="0"/>
            <a:ext cx="1836150" cy="646927"/>
          </a:xfrm>
        </p:spPr>
        <p:txBody>
          <a:bodyPr>
            <a:normAutofit fontScale="90000"/>
          </a:bodyPr>
          <a:lstStyle/>
          <a:p>
            <a:r>
              <a:rPr lang="cs-CZ" sz="3400" noProof="0" dirty="0"/>
              <a:t>Zaragoza</a:t>
            </a:r>
            <a:endParaRPr lang="es-AR" sz="3400" noProof="0" dirty="0"/>
          </a:p>
        </p:txBody>
      </p:sp>
    </p:spTree>
    <p:extLst>
      <p:ext uri="{BB962C8B-B14F-4D97-AF65-F5344CB8AC3E}">
        <p14:creationId xmlns:p14="http://schemas.microsoft.com/office/powerpoint/2010/main" val="131392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F7D1F-474E-D022-03FD-5B3B1AFE0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B2496895-907F-C618-7BFE-1BB083843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164"/>
            <a:ext cx="12192000" cy="1588836"/>
          </a:xfrm>
          <a:prstGeom prst="rect">
            <a:avLst/>
          </a:prstGeom>
        </p:spPr>
      </p:pic>
      <p:pic>
        <p:nvPicPr>
          <p:cNvPr id="8" name="Obrázek 7" descr="Obsah obrázku oblečení, osoba, muž, interiér&#10;&#10;Obsah vygenerovaný umělou inteligencí může být nesprávný.">
            <a:extLst>
              <a:ext uri="{FF2B5EF4-FFF2-40B4-BE49-F238E27FC236}">
                <a16:creationId xmlns:a16="http://schemas.microsoft.com/office/drawing/2014/main" id="{E292E816-ACA4-60DE-8D1E-0D174332E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/>
          <a:stretch/>
        </p:blipFill>
        <p:spPr>
          <a:xfrm rot="5400000">
            <a:off x="3758379" y="884597"/>
            <a:ext cx="4675241" cy="4420216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A9D2E591-A323-A27E-D1F2-6E60F21A6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925" y="0"/>
            <a:ext cx="1836150" cy="646927"/>
          </a:xfrm>
        </p:spPr>
        <p:txBody>
          <a:bodyPr>
            <a:normAutofit fontScale="90000"/>
          </a:bodyPr>
          <a:lstStyle/>
          <a:p>
            <a:r>
              <a:rPr lang="cs-CZ" sz="3400" noProof="0" dirty="0"/>
              <a:t>Zaragoza</a:t>
            </a:r>
            <a:endParaRPr lang="es-AR" sz="3400" noProof="0" dirty="0"/>
          </a:p>
        </p:txBody>
      </p:sp>
      <p:pic>
        <p:nvPicPr>
          <p:cNvPr id="3" name="Obrázek 2" descr="Obsah obrázku oblečení, osoba, sport, boty&#10;&#10;Popis byl vytvořen automaticky">
            <a:extLst>
              <a:ext uri="{FF2B5EF4-FFF2-40B4-BE49-F238E27FC236}">
                <a16:creationId xmlns:a16="http://schemas.microsoft.com/office/drawing/2014/main" id="{C9FF2C31-8EE3-D152-FE57-49063F9F92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38" y="757084"/>
            <a:ext cx="3506432" cy="4675242"/>
          </a:xfrm>
          <a:prstGeom prst="rect">
            <a:avLst/>
          </a:prstGeom>
        </p:spPr>
      </p:pic>
      <p:pic>
        <p:nvPicPr>
          <p:cNvPr id="6" name="Obrázek 5" descr="Obsah obrázku osoba, Lidská tvář, oblečení, chlapec&#10;&#10;Popis byl vytvořen automaticky">
            <a:extLst>
              <a:ext uri="{FF2B5EF4-FFF2-40B4-BE49-F238E27FC236}">
                <a16:creationId xmlns:a16="http://schemas.microsoft.com/office/drawing/2014/main" id="{10F183B0-9DCD-521E-3668-22ACD956F3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74" y="757084"/>
            <a:ext cx="3506431" cy="467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37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C8343-3BBE-6A1D-68CE-CD99F43CA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18491523-8A49-F88C-0A19-B93C0C076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164"/>
            <a:ext cx="12192000" cy="1588836"/>
          </a:xfrm>
          <a:prstGeom prst="rect">
            <a:avLst/>
          </a:prstGeom>
        </p:spPr>
      </p:pic>
      <p:pic>
        <p:nvPicPr>
          <p:cNvPr id="6" name="Obrázek 5" descr="Obsah obrázku oblečení, osoba, muž, Lidská tvář&#10;&#10;Obsah vygenerovaný umělou inteligencí může být nesprávný.">
            <a:extLst>
              <a:ext uri="{FF2B5EF4-FFF2-40B4-BE49-F238E27FC236}">
                <a16:creationId xmlns:a16="http://schemas.microsoft.com/office/drawing/2014/main" id="{D5060B62-3FF2-549A-013B-40DE58B18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9"/>
          <a:stretch/>
        </p:blipFill>
        <p:spPr>
          <a:xfrm>
            <a:off x="1524000" y="770906"/>
            <a:ext cx="9144000" cy="4498258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C6AAF821-E9C6-3082-40D9-07B6FC41E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925" y="0"/>
            <a:ext cx="1836150" cy="646927"/>
          </a:xfrm>
        </p:spPr>
        <p:txBody>
          <a:bodyPr>
            <a:normAutofit fontScale="90000"/>
          </a:bodyPr>
          <a:lstStyle/>
          <a:p>
            <a:r>
              <a:rPr lang="cs-CZ" sz="3400" noProof="0" dirty="0"/>
              <a:t>Zaragoza</a:t>
            </a:r>
            <a:endParaRPr lang="es-AR" sz="3400" noProof="0" dirty="0"/>
          </a:p>
        </p:txBody>
      </p:sp>
    </p:spTree>
    <p:extLst>
      <p:ext uri="{BB962C8B-B14F-4D97-AF65-F5344CB8AC3E}">
        <p14:creationId xmlns:p14="http://schemas.microsoft.com/office/powerpoint/2010/main" val="3195118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4AF72-F919-3740-B428-D82D5F5CC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F2B794F2-5210-CDFF-654A-B651246E3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164"/>
            <a:ext cx="12192000" cy="158883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FF80F72-B0D2-AB67-881D-FD1349BC6F04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rcRect l="1098" r="3149"/>
          <a:stretch/>
        </p:blipFill>
        <p:spPr>
          <a:xfrm>
            <a:off x="0" y="687168"/>
            <a:ext cx="4112753" cy="47232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06BBC2D-FC38-0EBA-481A-DA0FCACC2DB7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7592"/>
          <a:stretch/>
        </p:blipFill>
        <p:spPr>
          <a:xfrm>
            <a:off x="8079247" y="687168"/>
            <a:ext cx="4112753" cy="472434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ACBE45C-8133-2F73-B591-131C50DBD0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968"/>
          <a:stretch/>
        </p:blipFill>
        <p:spPr>
          <a:xfrm>
            <a:off x="3840507" y="687169"/>
            <a:ext cx="4510986" cy="4723199"/>
          </a:xfrm>
          <a:prstGeom prst="rect">
            <a:avLst/>
          </a:prstGeom>
        </p:spPr>
      </p:pic>
      <p:sp>
        <p:nvSpPr>
          <p:cNvPr id="13" name="Nadpis 1">
            <a:extLst>
              <a:ext uri="{FF2B5EF4-FFF2-40B4-BE49-F238E27FC236}">
                <a16:creationId xmlns:a16="http://schemas.microsoft.com/office/drawing/2014/main" id="{FACFCF3D-CA1C-FD75-0D02-A2A2D9913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925" y="0"/>
            <a:ext cx="1836150" cy="646927"/>
          </a:xfrm>
        </p:spPr>
        <p:txBody>
          <a:bodyPr>
            <a:normAutofit fontScale="90000"/>
          </a:bodyPr>
          <a:lstStyle/>
          <a:p>
            <a:r>
              <a:rPr lang="cs-CZ" sz="3400" noProof="0" dirty="0"/>
              <a:t>Zaragoza</a:t>
            </a:r>
            <a:endParaRPr lang="es-AR" sz="3400" noProof="0" dirty="0"/>
          </a:p>
        </p:txBody>
      </p:sp>
    </p:spTree>
    <p:extLst>
      <p:ext uri="{BB962C8B-B14F-4D97-AF65-F5344CB8AC3E}">
        <p14:creationId xmlns:p14="http://schemas.microsoft.com/office/powerpoint/2010/main" val="14745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78FAE-CD54-B205-B789-050A21692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6E4013-8842-BE5A-DA99-A0B299CAA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3076" y="-27495"/>
            <a:ext cx="1705848" cy="646927"/>
          </a:xfrm>
        </p:spPr>
        <p:txBody>
          <a:bodyPr>
            <a:normAutofit/>
          </a:bodyPr>
          <a:lstStyle/>
          <a:p>
            <a:r>
              <a:rPr lang="cs-CZ" sz="3400" noProof="0" dirty="0" err="1"/>
              <a:t>Huesca</a:t>
            </a:r>
            <a:endParaRPr lang="es-AR" sz="3400" noProof="0" dirty="0"/>
          </a:p>
        </p:txBody>
      </p:sp>
      <p:pic>
        <p:nvPicPr>
          <p:cNvPr id="4" name="Obrázek 3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DDBF9A03-4FDD-5739-4215-58877E372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164"/>
            <a:ext cx="12192000" cy="1588836"/>
          </a:xfrm>
          <a:prstGeom prst="rect">
            <a:avLst/>
          </a:prstGeom>
        </p:spPr>
      </p:pic>
      <p:pic>
        <p:nvPicPr>
          <p:cNvPr id="3" name="Obrázek 2" descr="Obsah obrázku obloha, budova, venku, Historické místo&#10;&#10;Obsah vygenerovaný umělou inteligencí může být nesprávný.">
            <a:extLst>
              <a:ext uri="{FF2B5EF4-FFF2-40B4-BE49-F238E27FC236}">
                <a16:creationId xmlns:a16="http://schemas.microsoft.com/office/drawing/2014/main" id="{61475976-66DC-5E66-9F63-30377706F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7" y="901761"/>
            <a:ext cx="3624273" cy="4444049"/>
          </a:xfrm>
          <a:prstGeom prst="rect">
            <a:avLst/>
          </a:prstGeom>
        </p:spPr>
      </p:pic>
      <p:pic>
        <p:nvPicPr>
          <p:cNvPr id="7" name="Obrázek 6" descr="Obsah obrázku venku, strom, denní doba, ulice&#10;&#10;Obsah vygenerovaný umělou inteligencí může být nesprávný.">
            <a:extLst>
              <a:ext uri="{FF2B5EF4-FFF2-40B4-BE49-F238E27FC236}">
                <a16:creationId xmlns:a16="http://schemas.microsoft.com/office/drawing/2014/main" id="{9FD79752-4E8D-3884-E4AF-1E415EAB7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09692" y="1457268"/>
            <a:ext cx="4444049" cy="3333037"/>
          </a:xfrm>
          <a:prstGeom prst="rect">
            <a:avLst/>
          </a:prstGeom>
        </p:spPr>
      </p:pic>
      <p:pic>
        <p:nvPicPr>
          <p:cNvPr id="10" name="Obrázek 9" descr="Obsah obrázku venku, strom, obloha, sluneční světlo&#10;&#10;Obsah vygenerovaný umělou inteligencí může být nesprávný.">
            <a:extLst>
              <a:ext uri="{FF2B5EF4-FFF2-40B4-BE49-F238E27FC236}">
                <a16:creationId xmlns:a16="http://schemas.microsoft.com/office/drawing/2014/main" id="{49AD9B6E-CDF0-6180-D2D7-2034FB2633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1459" y="1457267"/>
            <a:ext cx="4444050" cy="333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26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46A49-07D0-80DA-2CF8-47E1D507A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C5FEA0DF-1928-6382-D5CC-C856ECC1A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164"/>
            <a:ext cx="12192000" cy="1588836"/>
          </a:xfrm>
          <a:prstGeom prst="rect">
            <a:avLst/>
          </a:prstGeom>
        </p:spPr>
      </p:pic>
      <p:pic>
        <p:nvPicPr>
          <p:cNvPr id="5" name="Obrázek 4" descr="Obsah obrázku budova, přeprava, vlak, veřejná doprava&#10;&#10;Obsah vygenerovaný umělou inteligencí může být nesprávný.">
            <a:extLst>
              <a:ext uri="{FF2B5EF4-FFF2-40B4-BE49-F238E27FC236}">
                <a16:creationId xmlns:a16="http://schemas.microsoft.com/office/drawing/2014/main" id="{582BC28A-400A-6466-BC86-75513A239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4"/>
          <a:stretch/>
        </p:blipFill>
        <p:spPr>
          <a:xfrm rot="5400000">
            <a:off x="3645309" y="983274"/>
            <a:ext cx="4901381" cy="4390016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18F4F685-D12B-B48C-22D6-07D7A3E15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3076" y="-27495"/>
            <a:ext cx="1705848" cy="646927"/>
          </a:xfrm>
        </p:spPr>
        <p:txBody>
          <a:bodyPr>
            <a:normAutofit/>
          </a:bodyPr>
          <a:lstStyle/>
          <a:p>
            <a:r>
              <a:rPr lang="cs-CZ" sz="3400" noProof="0" dirty="0" err="1"/>
              <a:t>Huesca</a:t>
            </a:r>
            <a:endParaRPr lang="es-AR" sz="3400" noProof="0" dirty="0"/>
          </a:p>
        </p:txBody>
      </p:sp>
      <p:pic>
        <p:nvPicPr>
          <p:cNvPr id="3" name="Obrázek 2" descr="Obsah obrázku venku, oblečení, obloha, osoba&#10;&#10;Popis byl vytvořen automaticky">
            <a:extLst>
              <a:ext uri="{FF2B5EF4-FFF2-40B4-BE49-F238E27FC236}">
                <a16:creationId xmlns:a16="http://schemas.microsoft.com/office/drawing/2014/main" id="{330E1726-ADB4-6724-0ED2-E7E305BE2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0" y="727591"/>
            <a:ext cx="3655331" cy="4873775"/>
          </a:xfrm>
          <a:prstGeom prst="rect">
            <a:avLst/>
          </a:prstGeom>
        </p:spPr>
      </p:pic>
      <p:pic>
        <p:nvPicPr>
          <p:cNvPr id="7" name="Obrázek 6" descr="Obsah obrázku text, plaketa, venku, Pamětní deska&#10;&#10;Popis byl vytvořen automaticky">
            <a:extLst>
              <a:ext uri="{FF2B5EF4-FFF2-40B4-BE49-F238E27FC236}">
                <a16:creationId xmlns:a16="http://schemas.microsoft.com/office/drawing/2014/main" id="{BCD1A72C-6C14-6EE0-4AC1-F1A57B28EE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838" y="727591"/>
            <a:ext cx="3676037" cy="490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67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2C06C-9F1A-5E01-1C2E-221E55EA7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54105613-020B-7AEA-702C-F341FF8B5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164"/>
            <a:ext cx="12192000" cy="1588836"/>
          </a:xfrm>
          <a:prstGeom prst="rect">
            <a:avLst/>
          </a:prstGeom>
        </p:spPr>
      </p:pic>
      <p:pic>
        <p:nvPicPr>
          <p:cNvPr id="10" name="Obrázek 9" descr="Obsah obrázku venku, mrak, obloha, voda&#10;&#10;Obsah vygenerovaný umělou inteligencí může být nesprávný.">
            <a:extLst>
              <a:ext uri="{FF2B5EF4-FFF2-40B4-BE49-F238E27FC236}">
                <a16:creationId xmlns:a16="http://schemas.microsoft.com/office/drawing/2014/main" id="{832CBD6F-02C5-4E2C-0B6E-61C55D404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48" y="1361156"/>
            <a:ext cx="4596582" cy="3447436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A3681F49-DD13-3C46-53D8-3EABAF516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303" y="-76657"/>
            <a:ext cx="1609393" cy="646927"/>
          </a:xfrm>
        </p:spPr>
        <p:txBody>
          <a:bodyPr>
            <a:normAutofit/>
          </a:bodyPr>
          <a:lstStyle/>
          <a:p>
            <a:r>
              <a:rPr lang="cs-CZ" sz="3400" noProof="0" dirty="0"/>
              <a:t>Madrid</a:t>
            </a:r>
            <a:endParaRPr lang="es-AR" sz="3400" noProof="0" dirty="0"/>
          </a:p>
        </p:txBody>
      </p:sp>
      <p:pic>
        <p:nvPicPr>
          <p:cNvPr id="3" name="Obrázek 2" descr="Obsah obrázku oblečení, obloha, venku, osoba&#10;&#10;Popis byl vytvořen automaticky">
            <a:extLst>
              <a:ext uri="{FF2B5EF4-FFF2-40B4-BE49-F238E27FC236}">
                <a16:creationId xmlns:a16="http://schemas.microsoft.com/office/drawing/2014/main" id="{85D0108E-B284-D0D2-2F9C-BD9E4838F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280" y="786583"/>
            <a:ext cx="3447437" cy="4596582"/>
          </a:xfrm>
          <a:prstGeom prst="rect">
            <a:avLst/>
          </a:prstGeom>
        </p:spPr>
      </p:pic>
      <p:pic>
        <p:nvPicPr>
          <p:cNvPr id="11" name="Obrázek 10" descr="Obsah obrázku venku, Pozemní vozidlo, obloha, vozidlo&#10;&#10;Popis byl vytvořen automaticky">
            <a:extLst>
              <a:ext uri="{FF2B5EF4-FFF2-40B4-BE49-F238E27FC236}">
                <a16:creationId xmlns:a16="http://schemas.microsoft.com/office/drawing/2014/main" id="{0E7AD1D6-DB4C-39EA-DDCD-DC2F1170E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877" y="786583"/>
            <a:ext cx="3447437" cy="459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06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99FAEB5-D20D-48E2-B67F-57D161AE4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Zástupný obsah 4" descr="Obsah obrázku oblečení, venku, tráva, osoba&#10;&#10;Popis byl vytvořen automaticky">
            <a:extLst>
              <a:ext uri="{FF2B5EF4-FFF2-40B4-BE49-F238E27FC236}">
                <a16:creationId xmlns:a16="http://schemas.microsoft.com/office/drawing/2014/main" id="{1C2110FB-DBD1-2FE7-ADB5-58E29F0CBA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68" y="970928"/>
            <a:ext cx="3827454" cy="5103273"/>
          </a:xfrm>
          <a:prstGeom prst="rect">
            <a:avLst/>
          </a:prstGeom>
        </p:spPr>
      </p:pic>
      <p:pic>
        <p:nvPicPr>
          <p:cNvPr id="11" name="Obrázek 10" descr="Obsah obrázku oblečení, venku, osoba, obloha&#10;&#10;Popis byl vytvořen automaticky">
            <a:extLst>
              <a:ext uri="{FF2B5EF4-FFF2-40B4-BE49-F238E27FC236}">
                <a16:creationId xmlns:a16="http://schemas.microsoft.com/office/drawing/2014/main" id="{05DFF7EB-EFBF-B448-9DD2-81405FB65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789" y="970928"/>
            <a:ext cx="3827454" cy="5103273"/>
          </a:xfrm>
          <a:prstGeom prst="rect">
            <a:avLst/>
          </a:prstGeom>
        </p:spPr>
      </p:pic>
      <p:pic>
        <p:nvPicPr>
          <p:cNvPr id="13" name="Obrázek 12" descr="Obsah obrázku oblečení, osoba, venku, obloha&#10;&#10;Popis byl vytvořen automaticky">
            <a:extLst>
              <a:ext uri="{FF2B5EF4-FFF2-40B4-BE49-F238E27FC236}">
                <a16:creationId xmlns:a16="http://schemas.microsoft.com/office/drawing/2014/main" id="{27D73FB0-D85C-80DD-0A3D-6563EEE3B0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7" y="970930"/>
            <a:ext cx="3827454" cy="510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90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A0E20F-E10F-823D-5907-24DF53FC2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6F7B160-BAC5-4384-AB29-D860B2831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Obsah obrázku kancelářské potřeby, Dětské kresby, Barevnost, psací potřeba&#10;&#10;Obsah vygenerovaný umělou inteligencí může být nesprávný.">
            <a:extLst>
              <a:ext uri="{FF2B5EF4-FFF2-40B4-BE49-F238E27FC236}">
                <a16:creationId xmlns:a16="http://schemas.microsoft.com/office/drawing/2014/main" id="{2A5DC71D-2A18-CA3A-9A76-3C7D800E236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22024" b="16674"/>
          <a:stretch/>
        </p:blipFill>
        <p:spPr>
          <a:xfrm>
            <a:off x="0" y="0"/>
            <a:ext cx="12192001" cy="526916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28F57AC-511B-1D8B-25AA-763B8026CD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9175" y="1598132"/>
            <a:ext cx="10434459" cy="2450592"/>
          </a:xfrm>
        </p:spPr>
        <p:txBody>
          <a:bodyPr anchor="t">
            <a:normAutofit/>
          </a:bodyPr>
          <a:lstStyle/>
          <a:p>
            <a:pPr algn="ctr"/>
            <a:r>
              <a:rPr lang="cs-CZ" dirty="0" err="1">
                <a:solidFill>
                  <a:srgbClr val="FFFFFF"/>
                </a:solidFill>
                <a:latin typeface="Aptos" panose="020B0004020202020204" pitchFamily="34" charset="0"/>
              </a:rPr>
              <a:t>Thank</a:t>
            </a:r>
            <a:r>
              <a:rPr lang="cs-CZ" dirty="0">
                <a:solidFill>
                  <a:srgbClr val="FFFFFF"/>
                </a:solidFill>
                <a:latin typeface="Aptos" panose="020B0004020202020204" pitchFamily="34" charset="0"/>
              </a:rPr>
              <a:t> </a:t>
            </a:r>
            <a:r>
              <a:rPr lang="cs-CZ" dirty="0" err="1">
                <a:solidFill>
                  <a:srgbClr val="FFFFFF"/>
                </a:solidFill>
                <a:latin typeface="Aptos" panose="020B0004020202020204" pitchFamily="34" charset="0"/>
              </a:rPr>
              <a:t>you</a:t>
            </a:r>
            <a:r>
              <a:rPr lang="cs-CZ" dirty="0">
                <a:solidFill>
                  <a:srgbClr val="FFFFFF"/>
                </a:solidFill>
                <a:latin typeface="Aptos" panose="020B0004020202020204" pitchFamily="34" charset="0"/>
              </a:rPr>
              <a:t> </a:t>
            </a:r>
            <a:r>
              <a:rPr lang="cs-CZ" dirty="0" err="1">
                <a:solidFill>
                  <a:srgbClr val="FFFFFF"/>
                </a:solidFill>
                <a:latin typeface="Aptos" panose="020B0004020202020204" pitchFamily="34" charset="0"/>
              </a:rPr>
              <a:t>for</a:t>
            </a:r>
            <a:r>
              <a:rPr lang="cs-CZ" dirty="0">
                <a:solidFill>
                  <a:srgbClr val="FFFFFF"/>
                </a:solidFill>
                <a:latin typeface="Aptos" panose="020B0004020202020204" pitchFamily="34" charset="0"/>
              </a:rPr>
              <a:t> </a:t>
            </a:r>
            <a:r>
              <a:rPr lang="cs-CZ" dirty="0" err="1">
                <a:solidFill>
                  <a:srgbClr val="FFFFFF"/>
                </a:solidFill>
                <a:latin typeface="Aptos" panose="020B0004020202020204" pitchFamily="34" charset="0"/>
              </a:rPr>
              <a:t>your</a:t>
            </a:r>
            <a:r>
              <a:rPr lang="cs-CZ" dirty="0">
                <a:solidFill>
                  <a:srgbClr val="FFFFFF"/>
                </a:solidFill>
                <a:latin typeface="Aptos" panose="020B0004020202020204" pitchFamily="34" charset="0"/>
              </a:rPr>
              <a:t> </a:t>
            </a:r>
            <a:r>
              <a:rPr lang="cs-CZ" dirty="0" err="1">
                <a:solidFill>
                  <a:srgbClr val="FFFFFF"/>
                </a:solidFill>
                <a:latin typeface="Aptos" panose="020B0004020202020204" pitchFamily="34" charset="0"/>
              </a:rPr>
              <a:t>attention</a:t>
            </a:r>
            <a:endParaRPr lang="cs-CZ" dirty="0">
              <a:solidFill>
                <a:srgbClr val="FFFFFF"/>
              </a:solidFill>
              <a:latin typeface="Aptos" panose="020B000402020202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D38F2BD-047A-1446-BA7D-1F608B173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276" y="3296790"/>
            <a:ext cx="10307447" cy="1212775"/>
          </a:xfrm>
        </p:spPr>
        <p:txBody>
          <a:bodyPr anchor="b">
            <a:normAutofit fontScale="85000" lnSpcReduction="10000"/>
          </a:bodyPr>
          <a:lstStyle/>
          <a:p>
            <a:pPr algn="ctr"/>
            <a:r>
              <a:rPr lang="cs-CZ" sz="2800" b="1" i="0" dirty="0">
                <a:solidFill>
                  <a:srgbClr val="FFFFFF"/>
                </a:solidFill>
                <a:latin typeface="Aptos" panose="020B0004020202020204" pitchFamily="34" charset="0"/>
              </a:rPr>
              <a:t>Filip Jordán, Viktor Kubajura</a:t>
            </a:r>
          </a:p>
          <a:p>
            <a:pPr algn="ctr"/>
            <a:r>
              <a:rPr lang="cs-CZ" sz="2800" b="1" i="0" dirty="0">
                <a:solidFill>
                  <a:srgbClr val="FFFFFF"/>
                </a:solidFill>
                <a:latin typeface="Aptos" panose="020B0004020202020204" pitchFamily="34" charset="0"/>
              </a:rPr>
              <a:t>Gymnázium Ostrava-Zábřeh, Volgogradská 6a, příspěvková organizace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875785-D0E5-D9B8-A85D-B30F996BB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F639D1-2E82-63BF-5B2C-ABC8FD251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FCC5330C-8C1C-8116-45D2-F0496A41F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162"/>
            <a:ext cx="12192000" cy="158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2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48A475-C2E2-A1EC-4101-B48E8E74B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Route</a:t>
            </a:r>
            <a:endParaRPr lang="es-ES" noProof="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83D1E5-9DC3-510A-A4BF-8C18BA31F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2441448"/>
            <a:ext cx="11155680" cy="2827716"/>
          </a:xfrm>
        </p:spPr>
        <p:txBody>
          <a:bodyPr>
            <a:normAutofit/>
          </a:bodyPr>
          <a:lstStyle/>
          <a:p>
            <a:r>
              <a:rPr lang="es-AR" sz="2800" noProof="1"/>
              <a:t>3. 3. – 12. 3. 2025</a:t>
            </a:r>
          </a:p>
          <a:p>
            <a:r>
              <a:rPr lang="es-AR" sz="2800" noProof="1"/>
              <a:t>Ostrava – Praga – Madrid – Zaragoza</a:t>
            </a:r>
          </a:p>
          <a:p>
            <a:r>
              <a:rPr lang="es-AR" sz="2800" noProof="1"/>
              <a:t>Zaragoza – Madrid – Krakow – Ostrava</a:t>
            </a:r>
          </a:p>
          <a:p>
            <a:r>
              <a:rPr lang="es-AR" sz="2800" b="1" noProof="1"/>
              <a:t>Colegio Sagrada Familia</a:t>
            </a:r>
            <a:r>
              <a:rPr lang="cs-CZ" sz="2800" b="1" noProof="1"/>
              <a:t> </a:t>
            </a:r>
            <a:r>
              <a:rPr lang="cs-CZ" sz="2800" noProof="1"/>
              <a:t>– </a:t>
            </a:r>
            <a:r>
              <a:rPr lang="cs-CZ" sz="2800" noProof="1">
                <a:hlinkClick r:id="rId2"/>
              </a:rPr>
              <a:t>SAFA</a:t>
            </a:r>
            <a:r>
              <a:rPr lang="cs-CZ" sz="2800" noProof="1"/>
              <a:t> </a:t>
            </a:r>
            <a:endParaRPr lang="es-AR" sz="2800" noProof="1"/>
          </a:p>
          <a:p>
            <a:endParaRPr lang="es-AR" sz="2800" noProof="1"/>
          </a:p>
        </p:txBody>
      </p:sp>
      <p:pic>
        <p:nvPicPr>
          <p:cNvPr id="4" name="Obrázek 3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E776AAB9-8F11-ED24-C335-C77712C60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164"/>
            <a:ext cx="12192000" cy="1588836"/>
          </a:xfrm>
          <a:prstGeom prst="rect">
            <a:avLst/>
          </a:prstGeom>
        </p:spPr>
      </p:pic>
      <p:pic>
        <p:nvPicPr>
          <p:cNvPr id="1026" name="Picture 2" descr="Colegio Sagrada Familia: Colegio Concertado en Zaragoza">
            <a:extLst>
              <a:ext uri="{FF2B5EF4-FFF2-40B4-BE49-F238E27FC236}">
                <a16:creationId xmlns:a16="http://schemas.microsoft.com/office/drawing/2014/main" id="{FF66512E-9D53-0F65-EDAD-E4E8F77BE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767" y="978408"/>
            <a:ext cx="2105025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726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CF018-F629-6761-32BE-39E8216C7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89CB85AA-7391-4065-D1B6-FF3F440BD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164"/>
            <a:ext cx="12192000" cy="1588836"/>
          </a:xfrm>
          <a:prstGeom prst="rect">
            <a:avLst/>
          </a:prstGeom>
        </p:spPr>
      </p:pic>
      <p:pic>
        <p:nvPicPr>
          <p:cNvPr id="2050" name="Picture 2" descr="Zaragoza Spain map - Travel Inspires">
            <a:extLst>
              <a:ext uri="{FF2B5EF4-FFF2-40B4-BE49-F238E27FC236}">
                <a16:creationId xmlns:a16="http://schemas.microsoft.com/office/drawing/2014/main" id="{1A127C94-2CAF-A196-303B-E95D1FC94F2A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36" y="810714"/>
            <a:ext cx="558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n mapa digital e interactivo recrea la ciudad de Zaragoza">
            <a:hlinkClick r:id="rId4"/>
            <a:extLst>
              <a:ext uri="{FF2B5EF4-FFF2-40B4-BE49-F238E27FC236}">
                <a16:creationId xmlns:a16="http://schemas.microsoft.com/office/drawing/2014/main" id="{CF454407-5097-CC04-8618-850E8E0CDE0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466" y="810714"/>
            <a:ext cx="558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061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47CB6-30EA-40D9-65B7-AF103AD0F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8D49E5-2A38-D8EC-3172-CB1666C20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 err="1"/>
              <a:t>Everyday</a:t>
            </a:r>
            <a:r>
              <a:rPr lang="cs-CZ" noProof="0" dirty="0"/>
              <a:t> </a:t>
            </a:r>
            <a:r>
              <a:rPr lang="cs-CZ" noProof="0" dirty="0" err="1"/>
              <a:t>living</a:t>
            </a:r>
            <a:endParaRPr lang="es-AR" noProof="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E13CA0-306C-3BA4-8EA1-C3C39E44E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2074606"/>
            <a:ext cx="11155680" cy="3194558"/>
          </a:xfrm>
        </p:spPr>
        <p:txBody>
          <a:bodyPr>
            <a:normAutofit/>
          </a:bodyPr>
          <a:lstStyle/>
          <a:p>
            <a:r>
              <a:rPr lang="cs-CZ" sz="2800" noProof="1"/>
              <a:t>7:45 – waking up</a:t>
            </a:r>
          </a:p>
          <a:p>
            <a:r>
              <a:rPr lang="cs-CZ" sz="2800" noProof="1"/>
              <a:t>8:00–8:30 – breakfast</a:t>
            </a:r>
          </a:p>
          <a:p>
            <a:r>
              <a:rPr lang="cs-CZ" sz="2800" noProof="1"/>
              <a:t>8:45–11:30 – school hours</a:t>
            </a:r>
          </a:p>
          <a:p>
            <a:r>
              <a:rPr lang="cs-CZ" sz="2800" noProof="1"/>
              <a:t>11:30–12:00 – break</a:t>
            </a:r>
          </a:p>
          <a:p>
            <a:r>
              <a:rPr lang="cs-CZ" sz="2800" noProof="1"/>
              <a:t>12:00–14:45 – school hours</a:t>
            </a:r>
            <a:endParaRPr lang="es-AR" sz="2800" noProof="1"/>
          </a:p>
        </p:txBody>
      </p:sp>
      <p:pic>
        <p:nvPicPr>
          <p:cNvPr id="4" name="Obrázek 3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5DAE6FD3-B97E-C829-DA68-1038915BC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164"/>
            <a:ext cx="12192000" cy="1588836"/>
          </a:xfrm>
          <a:prstGeom prst="rect">
            <a:avLst/>
          </a:prstGeom>
        </p:spPr>
      </p:pic>
      <p:pic>
        <p:nvPicPr>
          <p:cNvPr id="6" name="Obrázek 5" descr="Obsah obrázku text, snímek obrazovky, Nalepovací papírek, Obdélník&#10;&#10;Obsah vygenerovaný umělou inteligencí může být nesprávný.">
            <a:extLst>
              <a:ext uri="{FF2B5EF4-FFF2-40B4-BE49-F238E27FC236}">
                <a16:creationId xmlns:a16="http://schemas.microsoft.com/office/drawing/2014/main" id="{935743A6-61D6-C26E-AC4C-BBC7364DA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" t="2867" r="1452" b="1075"/>
          <a:stretch/>
        </p:blipFill>
        <p:spPr>
          <a:xfrm>
            <a:off x="6803823" y="826000"/>
            <a:ext cx="4866969" cy="473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05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E6758-C776-788D-16E5-B669096BE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BA91B6-1481-54C8-0749-5B539D4F0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 err="1"/>
              <a:t>Everyday</a:t>
            </a:r>
            <a:r>
              <a:rPr lang="cs-CZ" noProof="0" dirty="0"/>
              <a:t> </a:t>
            </a:r>
            <a:r>
              <a:rPr lang="cs-CZ" noProof="0" dirty="0" err="1"/>
              <a:t>living</a:t>
            </a:r>
            <a:endParaRPr lang="es-AR" noProof="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297097-743B-4E77-7DB8-D4115D4A6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2074606"/>
            <a:ext cx="11155680" cy="3194558"/>
          </a:xfrm>
        </p:spPr>
        <p:txBody>
          <a:bodyPr>
            <a:normAutofit/>
          </a:bodyPr>
          <a:lstStyle/>
          <a:p>
            <a:r>
              <a:rPr lang="cs-CZ" sz="2800" noProof="1"/>
              <a:t>15:00 – lunch</a:t>
            </a:r>
          </a:p>
          <a:p>
            <a:r>
              <a:rPr lang="cs-CZ" sz="2800" noProof="1"/>
              <a:t>Free time </a:t>
            </a:r>
          </a:p>
          <a:p>
            <a:r>
              <a:rPr lang="cs-CZ" sz="2800" noProof="1"/>
              <a:t>20:30 – dinner</a:t>
            </a:r>
            <a:endParaRPr lang="es-AR" sz="2800" noProof="1"/>
          </a:p>
        </p:txBody>
      </p:sp>
      <p:pic>
        <p:nvPicPr>
          <p:cNvPr id="4" name="Obrázek 3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F6D2C33F-4C55-B194-7599-3AA9CF4B1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164"/>
            <a:ext cx="12192000" cy="158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4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175C6-C599-CE34-8F61-B132D3A6A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ED65BF10-8B70-5979-76F4-642FFDFCC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164"/>
            <a:ext cx="12192000" cy="1588836"/>
          </a:xfrm>
          <a:prstGeom prst="rect">
            <a:avLst/>
          </a:prstGeom>
        </p:spPr>
      </p:pic>
      <p:pic>
        <p:nvPicPr>
          <p:cNvPr id="6" name="Obrázek 5" descr="Obsah obrázku zeď, interiér, podlaha, místnost&#10;&#10;Obsah vygenerovaný umělou inteligencí může být nesprávný.">
            <a:extLst>
              <a:ext uri="{FF2B5EF4-FFF2-40B4-BE49-F238E27FC236}">
                <a16:creationId xmlns:a16="http://schemas.microsoft.com/office/drawing/2014/main" id="{1865FB63-8935-AD79-6341-BA9DC1F2A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0225" y="1323056"/>
            <a:ext cx="4756356" cy="3567267"/>
          </a:xfrm>
          <a:prstGeom prst="rect">
            <a:avLst/>
          </a:prstGeom>
        </p:spPr>
      </p:pic>
      <p:pic>
        <p:nvPicPr>
          <p:cNvPr id="3" name="Obrázek 2" descr="Obsah obrázku text, snímek obrazovky, mapa&#10;&#10;Popis byl vytvořen automaticky">
            <a:extLst>
              <a:ext uri="{FF2B5EF4-FFF2-40B4-BE49-F238E27FC236}">
                <a16:creationId xmlns:a16="http://schemas.microsoft.com/office/drawing/2014/main" id="{DC463930-A5DC-26FF-E533-1C5C56930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19"/>
          <a:stretch/>
        </p:blipFill>
        <p:spPr>
          <a:xfrm>
            <a:off x="8584442" y="728511"/>
            <a:ext cx="2632966" cy="4778288"/>
          </a:xfrm>
          <a:prstGeom prst="rect">
            <a:avLst/>
          </a:prstGeom>
        </p:spPr>
      </p:pic>
      <p:pic>
        <p:nvPicPr>
          <p:cNvPr id="9" name="Obrázek 8" descr="Obsah obrázku hoblovat, přeprava, letadlo, obloha&#10;&#10;Popis byl vytvořen automaticky">
            <a:extLst>
              <a:ext uri="{FF2B5EF4-FFF2-40B4-BE49-F238E27FC236}">
                <a16:creationId xmlns:a16="http://schemas.microsoft.com/office/drawing/2014/main" id="{85B3850D-F3AE-2F6C-A7EE-64B6562C15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69" y="728510"/>
            <a:ext cx="3567268" cy="475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23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F1D2F-8F24-9360-E900-35A0BE9A0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50284B11-FD25-BA69-2350-B77286B10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164"/>
            <a:ext cx="12192000" cy="1588836"/>
          </a:xfrm>
          <a:prstGeom prst="rect">
            <a:avLst/>
          </a:prstGeom>
        </p:spPr>
      </p:pic>
      <p:pic>
        <p:nvPicPr>
          <p:cNvPr id="6" name="Obrázek 5" descr="Obsah obrázku venku, obloha, rostlina, mrak&#10;&#10;Obsah vygenerovaný umělou inteligencí může být nesprávný.">
            <a:extLst>
              <a:ext uri="{FF2B5EF4-FFF2-40B4-BE49-F238E27FC236}">
                <a16:creationId xmlns:a16="http://schemas.microsoft.com/office/drawing/2014/main" id="{2E5CC887-B029-C04D-C356-17D8491BB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8216" y="1335494"/>
            <a:ext cx="4785035" cy="3588776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A75806A3-942C-4320-AD9C-D686EA48B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925" y="0"/>
            <a:ext cx="1836150" cy="646927"/>
          </a:xfrm>
        </p:spPr>
        <p:txBody>
          <a:bodyPr>
            <a:normAutofit fontScale="90000"/>
          </a:bodyPr>
          <a:lstStyle/>
          <a:p>
            <a:r>
              <a:rPr lang="cs-CZ" sz="3400" noProof="0" dirty="0"/>
              <a:t>Zaragoza</a:t>
            </a:r>
            <a:endParaRPr lang="es-AR" sz="3400" noProof="0" dirty="0"/>
          </a:p>
        </p:txBody>
      </p:sp>
      <p:pic>
        <p:nvPicPr>
          <p:cNvPr id="17" name="Obrázek 16" descr="Obsah obrázku venku, mrak, strom, obloha&#10;&#10;Obsah vygenerovaný umělou inteligencí může být nesprávný.">
            <a:extLst>
              <a:ext uri="{FF2B5EF4-FFF2-40B4-BE49-F238E27FC236}">
                <a16:creationId xmlns:a16="http://schemas.microsoft.com/office/drawing/2014/main" id="{23EBEABB-5573-A597-5F6F-1D766A55D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8748" y="1335494"/>
            <a:ext cx="4785036" cy="358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4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BC53B-FE6D-069B-AF02-39953080A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9FD68ADE-3C1B-B2B0-840E-5285767C2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164"/>
            <a:ext cx="12192000" cy="1588836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E29C801E-4CDB-5113-0206-9FDBC8FA7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925" y="0"/>
            <a:ext cx="1836150" cy="646927"/>
          </a:xfrm>
        </p:spPr>
        <p:txBody>
          <a:bodyPr>
            <a:normAutofit fontScale="90000"/>
          </a:bodyPr>
          <a:lstStyle/>
          <a:p>
            <a:r>
              <a:rPr lang="cs-CZ" sz="3400" noProof="0" dirty="0"/>
              <a:t>Zaragoza</a:t>
            </a:r>
            <a:endParaRPr lang="es-AR" sz="3400" noProof="0" dirty="0"/>
          </a:p>
        </p:txBody>
      </p:sp>
      <p:pic>
        <p:nvPicPr>
          <p:cNvPr id="15" name="Obrázek 14" descr="Obsah obrázku interiér, police, žlutá, sklad&#10;&#10;Obsah vygenerovaný umělou inteligencí může být nesprávný.">
            <a:extLst>
              <a:ext uri="{FF2B5EF4-FFF2-40B4-BE49-F238E27FC236}">
                <a16:creationId xmlns:a16="http://schemas.microsoft.com/office/drawing/2014/main" id="{0AECC654-C4BC-FFC1-AD6D-0B82C6A69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7067" y="1371791"/>
            <a:ext cx="4602988" cy="3452241"/>
          </a:xfrm>
          <a:prstGeom prst="rect">
            <a:avLst/>
          </a:prstGeom>
        </p:spPr>
      </p:pic>
      <p:pic>
        <p:nvPicPr>
          <p:cNvPr id="9" name="Obrázek 8" descr="Obsah obrázku mrak, venku, obloha, rostlina&#10;&#10;Obsah vygenerovaný umělou inteligencí může být nesprávný.">
            <a:extLst>
              <a:ext uri="{FF2B5EF4-FFF2-40B4-BE49-F238E27FC236}">
                <a16:creationId xmlns:a16="http://schemas.microsoft.com/office/drawing/2014/main" id="{76E4FEA9-C68D-975B-603D-48360E860E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91944" y="1371791"/>
            <a:ext cx="4602989" cy="345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7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5B43D-B4D6-974C-98D9-5A4900C85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05C9CA2A-6A2E-5425-E0DA-839E87E8B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164"/>
            <a:ext cx="12192000" cy="1588836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AD3EEDCF-6EBE-04CD-BD31-899B75EA5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925" y="0"/>
            <a:ext cx="1836150" cy="646927"/>
          </a:xfrm>
        </p:spPr>
        <p:txBody>
          <a:bodyPr>
            <a:normAutofit fontScale="90000"/>
          </a:bodyPr>
          <a:lstStyle/>
          <a:p>
            <a:r>
              <a:rPr lang="cs-CZ" sz="3400" noProof="0" dirty="0"/>
              <a:t>Zaragoza</a:t>
            </a:r>
            <a:endParaRPr lang="es-AR" sz="3400" noProof="0" dirty="0"/>
          </a:p>
        </p:txBody>
      </p:sp>
      <p:pic>
        <p:nvPicPr>
          <p:cNvPr id="13" name="Obrázek 12" descr="Obsah obrázku voda, venku, obloha, mrak&#10;&#10;Obsah vygenerovaný umělou inteligencí může být nesprávný.">
            <a:extLst>
              <a:ext uri="{FF2B5EF4-FFF2-40B4-BE49-F238E27FC236}">
                <a16:creationId xmlns:a16="http://schemas.microsoft.com/office/drawing/2014/main" id="{543EDDBB-8CCB-D9E0-C312-9E17C14B5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2977" y="1339161"/>
            <a:ext cx="4813918" cy="3610439"/>
          </a:xfrm>
          <a:prstGeom prst="rect">
            <a:avLst/>
          </a:prstGeom>
        </p:spPr>
      </p:pic>
      <p:pic>
        <p:nvPicPr>
          <p:cNvPr id="11" name="Obrázek 10" descr="Obsah obrázku venku, mrak, obloha, voda&#10;&#10;Obsah vygenerovaný umělou inteligencí může být nesprávný.">
            <a:extLst>
              <a:ext uri="{FF2B5EF4-FFF2-40B4-BE49-F238E27FC236}">
                <a16:creationId xmlns:a16="http://schemas.microsoft.com/office/drawing/2014/main" id="{FC3DDDBF-89AC-0E4F-0D5E-08303CC6D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58140" y="1339162"/>
            <a:ext cx="4813918" cy="3610439"/>
          </a:xfrm>
          <a:prstGeom prst="rect">
            <a:avLst/>
          </a:prstGeom>
        </p:spPr>
      </p:pic>
      <p:pic>
        <p:nvPicPr>
          <p:cNvPr id="3" name="Obrázek 2" descr="Obsah obrázku osvětlení, obloha, noc, venku&#10;&#10;Obsah vygenerovaný umělou inteligencí může být nesprávný.">
            <a:extLst>
              <a:ext uri="{FF2B5EF4-FFF2-40B4-BE49-F238E27FC236}">
                <a16:creationId xmlns:a16="http://schemas.microsoft.com/office/drawing/2014/main" id="{DEEFC724-1103-5961-62D9-B22F460D7C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2579" y="1339160"/>
            <a:ext cx="4813921" cy="361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3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EC208F49191DC4BA7A15AA67685B985" ma:contentTypeVersion="18" ma:contentTypeDescription="Vytvoří nový dokument" ma:contentTypeScope="" ma:versionID="58783e1dc016bf76a3d6580280c03a1f">
  <xsd:schema xmlns:xsd="http://www.w3.org/2001/XMLSchema" xmlns:xs="http://www.w3.org/2001/XMLSchema" xmlns:p="http://schemas.microsoft.com/office/2006/metadata/properties" xmlns:ns3="8c3f4869-7389-4f9a-9503-772dd6c0852e" xmlns:ns4="02706fb8-58c7-47cb-8d04-5c35fa26c155" targetNamespace="http://schemas.microsoft.com/office/2006/metadata/properties" ma:root="true" ma:fieldsID="f755907298006f113746ba7a5e55e7cc" ns3:_="" ns4:_="">
    <xsd:import namespace="8c3f4869-7389-4f9a-9503-772dd6c0852e"/>
    <xsd:import namespace="02706fb8-58c7-47cb-8d04-5c35fa26c15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Location" minOccurs="0"/>
                <xsd:element ref="ns3:MediaServiceObjectDetectorVersions" minOccurs="0"/>
                <xsd:element ref="ns3:MediaServiceSystemTags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3f4869-7389-4f9a-9503-772dd6c085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706fb8-58c7-47cb-8d04-5c35fa26c15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c3f4869-7389-4f9a-9503-772dd6c0852e" xsi:nil="true"/>
  </documentManagement>
</p:properties>
</file>

<file path=customXml/itemProps1.xml><?xml version="1.0" encoding="utf-8"?>
<ds:datastoreItem xmlns:ds="http://schemas.openxmlformats.org/officeDocument/2006/customXml" ds:itemID="{3FD6BECD-15AF-4624-8B70-49D96DDB26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3f4869-7389-4f9a-9503-772dd6c0852e"/>
    <ds:schemaRef ds:uri="02706fb8-58c7-47cb-8d04-5c35fa26c1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772EF66-6ACD-475E-AD63-098B77F077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2CF1EF4-95EA-4384-9C70-8C5067B56EF8}">
  <ds:schemaRefs>
    <ds:schemaRef ds:uri="http://www.w3.org/XML/1998/namespace"/>
    <ds:schemaRef ds:uri="02706fb8-58c7-47cb-8d04-5c35fa26c155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8c3f4869-7389-4f9a-9503-772dd6c0852e"/>
    <ds:schemaRef ds:uri="http://purl.org/dc/terms/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105</Words>
  <Application>Microsoft Office PowerPoint</Application>
  <PresentationFormat>Širokoúhlá obrazovka</PresentationFormat>
  <Paragraphs>32</Paragraphs>
  <Slides>19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GestaltVTI</vt:lpstr>
      <vt:lpstr>Erasmus a Zaragoza</vt:lpstr>
      <vt:lpstr>Route</vt:lpstr>
      <vt:lpstr>Prezentace aplikace PowerPoint</vt:lpstr>
      <vt:lpstr>Everyday living</vt:lpstr>
      <vt:lpstr>Everyday living</vt:lpstr>
      <vt:lpstr>Prezentace aplikace PowerPoint</vt:lpstr>
      <vt:lpstr>Zaragoza</vt:lpstr>
      <vt:lpstr>Zaragoza</vt:lpstr>
      <vt:lpstr>Zaragoza</vt:lpstr>
      <vt:lpstr>Zaragoza</vt:lpstr>
      <vt:lpstr>Zaragoza</vt:lpstr>
      <vt:lpstr>Zaragoza</vt:lpstr>
      <vt:lpstr>Zaragoza</vt:lpstr>
      <vt:lpstr>Zaragoza</vt:lpstr>
      <vt:lpstr>Huesca</vt:lpstr>
      <vt:lpstr>Huesca</vt:lpstr>
      <vt:lpstr>Madrid</vt:lpstr>
      <vt:lpstr>Prezentace aplikace PowerPoint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Viktor Kubajura</dc:creator>
  <cp:lastModifiedBy>Filip Jordán</cp:lastModifiedBy>
  <cp:revision>4</cp:revision>
  <dcterms:created xsi:type="dcterms:W3CDTF">2025-04-13T12:22:05Z</dcterms:created>
  <dcterms:modified xsi:type="dcterms:W3CDTF">2025-09-15T10:52:19Z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0x0101000EC208F49191DC4BA7A15AA67685B985</vt:lpwstr>
  </property>
</Properties>
</file>